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4" r:id="rId1"/>
    <p:sldMasterId id="2147483695" r:id="rId2"/>
    <p:sldMasterId id="2147483697" r:id="rId3"/>
  </p:sldMasterIdLst>
  <p:notesMasterIdLst>
    <p:notesMasterId r:id="rId31"/>
  </p:notesMasterIdLst>
  <p:sldIdLst>
    <p:sldId id="256" r:id="rId4"/>
    <p:sldId id="258" r:id="rId5"/>
    <p:sldId id="259" r:id="rId6"/>
    <p:sldId id="272" r:id="rId7"/>
    <p:sldId id="280" r:id="rId8"/>
    <p:sldId id="260" r:id="rId9"/>
    <p:sldId id="261" r:id="rId10"/>
    <p:sldId id="262" r:id="rId11"/>
    <p:sldId id="283" r:id="rId12"/>
    <p:sldId id="263" r:id="rId13"/>
    <p:sldId id="264" r:id="rId14"/>
    <p:sldId id="265" r:id="rId15"/>
    <p:sldId id="278" r:id="rId16"/>
    <p:sldId id="266" r:id="rId17"/>
    <p:sldId id="274" r:id="rId18"/>
    <p:sldId id="275" r:id="rId19"/>
    <p:sldId id="276" r:id="rId20"/>
    <p:sldId id="277" r:id="rId21"/>
    <p:sldId id="279" r:id="rId22"/>
    <p:sldId id="273" r:id="rId23"/>
    <p:sldId id="267" r:id="rId24"/>
    <p:sldId id="268" r:id="rId25"/>
    <p:sldId id="282" r:id="rId26"/>
    <p:sldId id="269" r:id="rId27"/>
    <p:sldId id="281" r:id="rId28"/>
    <p:sldId id="270" r:id="rId29"/>
    <p:sldId id="271" r:id="rId30"/>
  </p:sldIdLst>
  <p:sldSz cx="7772400" cy="10058400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Helvetica Neue" panose="020B0604020202020204" charset="0"/>
      <p:regular r:id="rId36"/>
      <p:bold r:id="rId37"/>
      <p:italic r:id="rId38"/>
      <p:boldItalic r:id="rId39"/>
    </p:embeddedFont>
    <p:embeddedFont>
      <p:font typeface="Open Sans" panose="020B0606030504020204" pitchFamily="34" charset="0"/>
      <p:regular r:id="rId40"/>
      <p:bold r:id="rId41"/>
      <p:italic r:id="rId42"/>
      <p:boldItalic r:id="rId43"/>
    </p:embeddedFont>
    <p:embeddedFont>
      <p:font typeface="Open Sans Light" panose="020B0306030504020204" pitchFamily="34" charset="0"/>
      <p:regular r:id="rId44"/>
      <p:bold r:id="rId45"/>
      <p:italic r:id="rId46"/>
      <p:boldItalic r:id="rId47"/>
    </p:embeddedFont>
    <p:embeddedFont>
      <p:font typeface="Roboto" panose="020B060402020202020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2112" y="-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8.fntdata"/><Relationship Id="rId21" Type="http://schemas.openxmlformats.org/officeDocument/2006/relationships/slide" Target="slides/slide18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font" Target="fonts/font19.fntdata"/><Relationship Id="rId55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8" Type="http://schemas.openxmlformats.org/officeDocument/2006/relationships/slide" Target="slides/slide5.xml"/><Relationship Id="rId51" Type="http://schemas.openxmlformats.org/officeDocument/2006/relationships/font" Target="fonts/font20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0" Type="http://schemas.openxmlformats.org/officeDocument/2006/relationships/slide" Target="slides/slide17.xml"/><Relationship Id="rId41" Type="http://schemas.openxmlformats.org/officeDocument/2006/relationships/font" Target="fonts/font10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5.fntdata"/><Relationship Id="rId49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e9ed12a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e9ed12a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4b2d1663f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4b2d1663f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64b864f3db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64b864f3d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79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84b2d1663f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84b2d1663f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4b2d1663f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4b2d1663f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4b864f3db_0_6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64b864f3db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79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64b864f3db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64b864f3db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bbfcd4c3a_0_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3bbfcd4c3a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79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4b2d1662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84b2d1662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4b2d1662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84b2d1662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4b2d1663f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4b2d1663f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4b2d1663f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84b2d1663f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2fb0d8af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g62fb0d8af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79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4b2d1663f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84b2d1663f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84b2d1663f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84b2d1663f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64952" y="1456058"/>
            <a:ext cx="7242600" cy="40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64945" y="5542289"/>
            <a:ext cx="7242600" cy="15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264945" y="2163089"/>
            <a:ext cx="7242600" cy="38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264945" y="6164351"/>
            <a:ext cx="7242600" cy="25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264952" y="1456058"/>
            <a:ext cx="7242600" cy="40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264945" y="5542289"/>
            <a:ext cx="7242600" cy="15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264945" y="4206107"/>
            <a:ext cx="72426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2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3399900" cy="6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2"/>
          </p:nvPr>
        </p:nvSpPr>
        <p:spPr>
          <a:xfrm>
            <a:off x="4107540" y="2253729"/>
            <a:ext cx="3399900" cy="6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>
            <a:spLocks noGrp="1"/>
          </p:cNvSpPr>
          <p:nvPr>
            <p:ph type="title"/>
          </p:nvPr>
        </p:nvSpPr>
        <p:spPr>
          <a:xfrm>
            <a:off x="264945" y="1086507"/>
            <a:ext cx="2386800" cy="14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body" idx="1"/>
          </p:nvPr>
        </p:nvSpPr>
        <p:spPr>
          <a:xfrm>
            <a:off x="264945" y="2717440"/>
            <a:ext cx="2386800" cy="62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>
            <a:off x="416713" y="880293"/>
            <a:ext cx="5412600" cy="79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/>
          <p:nvPr/>
        </p:nvSpPr>
        <p:spPr>
          <a:xfrm>
            <a:off x="3886200" y="-244"/>
            <a:ext cx="3886200" cy="1005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title"/>
          </p:nvPr>
        </p:nvSpPr>
        <p:spPr>
          <a:xfrm>
            <a:off x="225675" y="2411542"/>
            <a:ext cx="3438300" cy="28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subTitle" idx="1"/>
          </p:nvPr>
        </p:nvSpPr>
        <p:spPr>
          <a:xfrm>
            <a:off x="225675" y="5481569"/>
            <a:ext cx="3438300" cy="24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body" idx="2"/>
          </p:nvPr>
        </p:nvSpPr>
        <p:spPr>
          <a:xfrm>
            <a:off x="4198575" y="1415969"/>
            <a:ext cx="3261300" cy="72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64945" y="4206107"/>
            <a:ext cx="72426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 txBox="1">
            <a:spLocks noGrp="1"/>
          </p:cNvSpPr>
          <p:nvPr>
            <p:ph type="body" idx="1"/>
          </p:nvPr>
        </p:nvSpPr>
        <p:spPr>
          <a:xfrm>
            <a:off x="264945" y="8273124"/>
            <a:ext cx="5099100" cy="11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3"/>
          <p:cNvSpPr txBox="1">
            <a:spLocks noGrp="1"/>
          </p:cNvSpPr>
          <p:nvPr>
            <p:ph type="title" hasCustomPrompt="1"/>
          </p:nvPr>
        </p:nvSpPr>
        <p:spPr>
          <a:xfrm>
            <a:off x="264945" y="2163089"/>
            <a:ext cx="7242600" cy="38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" name="Google Shape;83;p23"/>
          <p:cNvSpPr txBox="1">
            <a:spLocks noGrp="1"/>
          </p:cNvSpPr>
          <p:nvPr>
            <p:ph type="body" idx="1"/>
          </p:nvPr>
        </p:nvSpPr>
        <p:spPr>
          <a:xfrm>
            <a:off x="264945" y="6164351"/>
            <a:ext cx="7242600" cy="25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8"/>
          <p:cNvSpPr txBox="1">
            <a:spLocks noGrp="1"/>
          </p:cNvSpPr>
          <p:nvPr>
            <p:ph type="title"/>
          </p:nvPr>
        </p:nvSpPr>
        <p:spPr>
          <a:xfrm>
            <a:off x="1540817" y="1689497"/>
            <a:ext cx="4690800" cy="3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5" name="Google Shape;125;p38"/>
          <p:cNvSpPr txBox="1">
            <a:spLocks noGrp="1"/>
          </p:cNvSpPr>
          <p:nvPr>
            <p:ph type="body" idx="1"/>
          </p:nvPr>
        </p:nvSpPr>
        <p:spPr>
          <a:xfrm>
            <a:off x="1540817" y="5186362"/>
            <a:ext cx="4690800" cy="11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6" name="Google Shape;126;p38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 type="tx">
  <p:cSld name="TITLE_AND_BOD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9"/>
          <p:cNvSpPr>
            <a:spLocks noGrp="1"/>
          </p:cNvSpPr>
          <p:nvPr>
            <p:ph type="pic" idx="2"/>
          </p:nvPr>
        </p:nvSpPr>
        <p:spPr>
          <a:xfrm>
            <a:off x="1691673" y="654843"/>
            <a:ext cx="4383300" cy="61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28600" marR="0" lvl="0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393700" marR="0" lvl="1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5588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7366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901700" marR="0" lvl="4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066800" marR="0" lvl="5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1231900" marR="0" lvl="6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1397000" marR="0" lvl="7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1562100" marR="0" lvl="8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9" name="Google Shape;129;p39"/>
          <p:cNvSpPr txBox="1">
            <a:spLocks noGrp="1"/>
          </p:cNvSpPr>
          <p:nvPr>
            <p:ph type="title"/>
          </p:nvPr>
        </p:nvSpPr>
        <p:spPr>
          <a:xfrm>
            <a:off x="1540817" y="6928247"/>
            <a:ext cx="4690800" cy="14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0" name="Google Shape;130;p39"/>
          <p:cNvSpPr txBox="1">
            <a:spLocks noGrp="1"/>
          </p:cNvSpPr>
          <p:nvPr>
            <p:ph type="body" idx="1"/>
          </p:nvPr>
        </p:nvSpPr>
        <p:spPr>
          <a:xfrm>
            <a:off x="1540817" y="8447484"/>
            <a:ext cx="4690800" cy="11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1" name="Google Shape;131;p39"/>
          <p:cNvSpPr txBox="1">
            <a:spLocks noGrp="1"/>
          </p:cNvSpPr>
          <p:nvPr>
            <p:ph type="sldNum" idx="12"/>
          </p:nvPr>
        </p:nvSpPr>
        <p:spPr>
          <a:xfrm>
            <a:off x="3804541" y="9534525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enter">
  <p:cSld name="Title - Center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0"/>
          <p:cNvSpPr txBox="1">
            <a:spLocks noGrp="1"/>
          </p:cNvSpPr>
          <p:nvPr>
            <p:ph type="title"/>
          </p:nvPr>
        </p:nvSpPr>
        <p:spPr>
          <a:xfrm>
            <a:off x="1540817" y="3326606"/>
            <a:ext cx="4690800" cy="3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4" name="Google Shape;134;p40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">
  <p:cSld name="Photo - Vertical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1"/>
          <p:cNvSpPr>
            <a:spLocks noGrp="1"/>
          </p:cNvSpPr>
          <p:nvPr>
            <p:ph type="pic" idx="2"/>
          </p:nvPr>
        </p:nvSpPr>
        <p:spPr>
          <a:xfrm>
            <a:off x="3982975" y="654843"/>
            <a:ext cx="2391000" cy="84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28600" marR="0" lvl="0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393700" marR="0" lvl="1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5588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7366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901700" marR="0" lvl="4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066800" marR="0" lvl="5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1231900" marR="0" lvl="6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1397000" marR="0" lvl="7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1562100" marR="0" lvl="8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7" name="Google Shape;137;p41"/>
          <p:cNvSpPr txBox="1">
            <a:spLocks noGrp="1"/>
          </p:cNvSpPr>
          <p:nvPr>
            <p:ph type="title"/>
          </p:nvPr>
        </p:nvSpPr>
        <p:spPr>
          <a:xfrm>
            <a:off x="1398501" y="654843"/>
            <a:ext cx="2391000" cy="4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8" name="Google Shape;138;p41"/>
          <p:cNvSpPr txBox="1">
            <a:spLocks noGrp="1"/>
          </p:cNvSpPr>
          <p:nvPr>
            <p:ph type="body" idx="1"/>
          </p:nvPr>
        </p:nvSpPr>
        <p:spPr>
          <a:xfrm>
            <a:off x="1398501" y="4911328"/>
            <a:ext cx="2391000" cy="4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9" name="Google Shape;139;p41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 - Top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2"/>
          <p:cNvSpPr txBox="1">
            <a:spLocks noGrp="1"/>
          </p:cNvSpPr>
          <p:nvPr>
            <p:ph type="title"/>
          </p:nvPr>
        </p:nvSpPr>
        <p:spPr>
          <a:xfrm>
            <a:off x="1398501" y="458391"/>
            <a:ext cx="4975200" cy="22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42" name="Google Shape;142;p42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3"/>
          <p:cNvSpPr txBox="1">
            <a:spLocks noGrp="1"/>
          </p:cNvSpPr>
          <p:nvPr>
            <p:ph type="title"/>
          </p:nvPr>
        </p:nvSpPr>
        <p:spPr>
          <a:xfrm>
            <a:off x="1398501" y="458391"/>
            <a:ext cx="4975200" cy="22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45" name="Google Shape;145;p43"/>
          <p:cNvSpPr txBox="1">
            <a:spLocks noGrp="1"/>
          </p:cNvSpPr>
          <p:nvPr>
            <p:ph type="body" idx="1"/>
          </p:nvPr>
        </p:nvSpPr>
        <p:spPr>
          <a:xfrm>
            <a:off x="1398501" y="2684859"/>
            <a:ext cx="4975200" cy="6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46" name="Google Shape;146;p43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4"/>
          <p:cNvSpPr>
            <a:spLocks noGrp="1"/>
          </p:cNvSpPr>
          <p:nvPr>
            <p:ph type="pic" idx="2"/>
          </p:nvPr>
        </p:nvSpPr>
        <p:spPr>
          <a:xfrm>
            <a:off x="3982975" y="2684859"/>
            <a:ext cx="2391000" cy="6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28600" marR="0" lvl="0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393700" marR="0" lvl="1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5588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7366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901700" marR="0" lvl="4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066800" marR="0" lvl="5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1231900" marR="0" lvl="6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1397000" marR="0" lvl="7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1562100" marR="0" lvl="8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49" name="Google Shape;149;p44"/>
          <p:cNvSpPr txBox="1">
            <a:spLocks noGrp="1"/>
          </p:cNvSpPr>
          <p:nvPr>
            <p:ph type="title"/>
          </p:nvPr>
        </p:nvSpPr>
        <p:spPr>
          <a:xfrm>
            <a:off x="1398501" y="458391"/>
            <a:ext cx="4975200" cy="22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0" name="Google Shape;150;p44"/>
          <p:cNvSpPr txBox="1">
            <a:spLocks noGrp="1"/>
          </p:cNvSpPr>
          <p:nvPr>
            <p:ph type="body" idx="1"/>
          </p:nvPr>
        </p:nvSpPr>
        <p:spPr>
          <a:xfrm>
            <a:off x="1398501" y="2684859"/>
            <a:ext cx="2391000" cy="6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1" name="Google Shape;151;p44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5"/>
          <p:cNvSpPr txBox="1">
            <a:spLocks noGrp="1"/>
          </p:cNvSpPr>
          <p:nvPr>
            <p:ph type="body" idx="1"/>
          </p:nvPr>
        </p:nvSpPr>
        <p:spPr>
          <a:xfrm>
            <a:off x="1398501" y="1309687"/>
            <a:ext cx="4975200" cy="74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4" name="Google Shape;154;p45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6"/>
          <p:cNvSpPr>
            <a:spLocks noGrp="1"/>
          </p:cNvSpPr>
          <p:nvPr>
            <p:ph type="pic" idx="2"/>
          </p:nvPr>
        </p:nvSpPr>
        <p:spPr>
          <a:xfrm>
            <a:off x="3982975" y="5251847"/>
            <a:ext cx="23910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28600" marR="0" lvl="0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393700" marR="0" lvl="1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5588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7366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901700" marR="0" lvl="4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066800" marR="0" lvl="5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1231900" marR="0" lvl="6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1397000" marR="0" lvl="7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1562100" marR="0" lvl="8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7" name="Google Shape;157;p46"/>
          <p:cNvSpPr>
            <a:spLocks noGrp="1"/>
          </p:cNvSpPr>
          <p:nvPr>
            <p:ph type="pic" idx="3"/>
          </p:nvPr>
        </p:nvSpPr>
        <p:spPr>
          <a:xfrm>
            <a:off x="3985763" y="916781"/>
            <a:ext cx="23910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28600" marR="0" lvl="0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393700" marR="0" lvl="1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5588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7366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901700" marR="0" lvl="4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066800" marR="0" lvl="5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1231900" marR="0" lvl="6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1397000" marR="0" lvl="7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1562100" marR="0" lvl="8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8" name="Google Shape;158;p46"/>
          <p:cNvSpPr>
            <a:spLocks noGrp="1"/>
          </p:cNvSpPr>
          <p:nvPr>
            <p:ph type="pic" idx="4"/>
          </p:nvPr>
        </p:nvSpPr>
        <p:spPr>
          <a:xfrm>
            <a:off x="1398501" y="916781"/>
            <a:ext cx="2391000" cy="82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28600" marR="0" lvl="0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393700" marR="0" lvl="1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5588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7366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901700" marR="0" lvl="4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066800" marR="0" lvl="5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1231900" marR="0" lvl="6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1397000" marR="0" lvl="7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1562100" marR="0" lvl="8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9" name="Google Shape;159;p46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7"/>
          <p:cNvSpPr txBox="1">
            <a:spLocks noGrp="1"/>
          </p:cNvSpPr>
          <p:nvPr>
            <p:ph type="body" idx="1"/>
          </p:nvPr>
        </p:nvSpPr>
        <p:spPr>
          <a:xfrm>
            <a:off x="1540817" y="6561534"/>
            <a:ext cx="4690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2" name="Google Shape;162;p47"/>
          <p:cNvSpPr txBox="1">
            <a:spLocks noGrp="1"/>
          </p:cNvSpPr>
          <p:nvPr>
            <p:ph type="body" idx="2"/>
          </p:nvPr>
        </p:nvSpPr>
        <p:spPr>
          <a:xfrm>
            <a:off x="1540817" y="4400259"/>
            <a:ext cx="4690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3" name="Google Shape;163;p47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8"/>
          <p:cNvSpPr>
            <a:spLocks noGrp="1"/>
          </p:cNvSpPr>
          <p:nvPr>
            <p:ph type="pic" idx="2"/>
          </p:nvPr>
        </p:nvSpPr>
        <p:spPr>
          <a:xfrm>
            <a:off x="971550" y="0"/>
            <a:ext cx="582930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28600" marR="0" lvl="0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393700" marR="0" lvl="1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5588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7366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901700" marR="0" lvl="4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066800" marR="0" lvl="5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1231900" marR="0" lvl="6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1397000" marR="0" lvl="7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1562100" marR="0" lvl="8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6" name="Google Shape;166;p48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9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1">
  <p:cSld name="TITLE_AND_BODY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0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50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2397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lvl="0" indent="-317500" rtl="0"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rtl="0"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rtl="0"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rtl="0"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3399900" cy="6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107540" y="2253729"/>
            <a:ext cx="3399900" cy="6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264945" y="1086507"/>
            <a:ext cx="2386800" cy="14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64945" y="2717440"/>
            <a:ext cx="2386800" cy="62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16713" y="880293"/>
            <a:ext cx="5412600" cy="79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3886200" y="-244"/>
            <a:ext cx="3886200" cy="1005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25675" y="2411542"/>
            <a:ext cx="3438300" cy="28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25675" y="5481569"/>
            <a:ext cx="3438300" cy="24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198575" y="1415969"/>
            <a:ext cx="3261300" cy="72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264945" y="8273124"/>
            <a:ext cx="5099100" cy="11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2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-11" y="964431"/>
            <a:ext cx="32400" cy="931500"/>
          </a:xfrm>
          <a:prstGeom prst="rect">
            <a:avLst/>
          </a:prstGeom>
          <a:solidFill>
            <a:srgbClr val="02B4E5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4" name="Google Shape;54;p1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744176" y="8934689"/>
            <a:ext cx="808095" cy="27314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7"/>
          <p:cNvSpPr txBox="1">
            <a:spLocks noGrp="1"/>
          </p:cNvSpPr>
          <p:nvPr>
            <p:ph type="title"/>
          </p:nvPr>
        </p:nvSpPr>
        <p:spPr>
          <a:xfrm>
            <a:off x="1398501" y="458391"/>
            <a:ext cx="4975200" cy="22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1" name="Google Shape;121;p37"/>
          <p:cNvSpPr txBox="1">
            <a:spLocks noGrp="1"/>
          </p:cNvSpPr>
          <p:nvPr>
            <p:ph type="body" idx="1"/>
          </p:nvPr>
        </p:nvSpPr>
        <p:spPr>
          <a:xfrm>
            <a:off x="1398501" y="2684859"/>
            <a:ext cx="4975200" cy="6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2" name="Google Shape;122;p37"/>
          <p:cNvSpPr txBox="1">
            <a:spLocks noGrp="1"/>
          </p:cNvSpPr>
          <p:nvPr>
            <p:ph type="sldNum" idx="12"/>
          </p:nvPr>
        </p:nvSpPr>
        <p:spPr>
          <a:xfrm>
            <a:off x="3804541" y="9541073"/>
            <a:ext cx="157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profile/frederick.zoreta.first#!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public.tableau.com/profile/frederick.zoreta.first#!/vizhome/MultiVariate_Proj4/SegmentAnalysisofFunnel-GRAPHFORMAT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1"/>
          <p:cNvSpPr/>
          <p:nvPr/>
        </p:nvSpPr>
        <p:spPr>
          <a:xfrm>
            <a:off x="3504215" y="3857676"/>
            <a:ext cx="764100" cy="74400"/>
          </a:xfrm>
          <a:prstGeom prst="rect">
            <a:avLst/>
          </a:prstGeom>
          <a:solidFill>
            <a:srgbClr val="02B4E5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77" name="Google Shape;177;p51"/>
          <p:cNvGrpSpPr/>
          <p:nvPr/>
        </p:nvGrpSpPr>
        <p:grpSpPr>
          <a:xfrm>
            <a:off x="0" y="0"/>
            <a:ext cx="7772475" cy="10058400"/>
            <a:chOff x="0" y="0"/>
            <a:chExt cx="7772475" cy="10058400"/>
          </a:xfrm>
        </p:grpSpPr>
        <p:pic>
          <p:nvPicPr>
            <p:cNvPr id="178" name="Google Shape;178;p5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7772400" cy="10058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Google Shape;179;p51"/>
            <p:cNvPicPr preferRelativeResize="0"/>
            <p:nvPr/>
          </p:nvPicPr>
          <p:blipFill rotWithShape="1">
            <a:blip r:embed="rId3">
              <a:alphaModFix/>
            </a:blip>
            <a:srcRect b="86384"/>
            <a:stretch/>
          </p:blipFill>
          <p:spPr>
            <a:xfrm>
              <a:off x="75" y="999200"/>
              <a:ext cx="7772400" cy="2433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0" name="Google Shape;180;p51"/>
            <p:cNvSpPr txBox="1"/>
            <p:nvPr/>
          </p:nvSpPr>
          <p:spPr>
            <a:xfrm>
              <a:off x="746775" y="999200"/>
              <a:ext cx="6279000" cy="217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Applying Iterative Design Principles to a Live Product</a:t>
              </a:r>
              <a:endParaRPr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81" name="Google Shape;181;p51"/>
          <p:cNvSpPr txBox="1"/>
          <p:nvPr/>
        </p:nvSpPr>
        <p:spPr>
          <a:xfrm>
            <a:off x="0" y="7882200"/>
            <a:ext cx="4863300" cy="21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Name:  FREDERICK A. ZORETA</a:t>
            </a:r>
            <a:endParaRPr sz="1800" i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Date:  DEC 15, 2020</a:t>
            </a:r>
            <a:endParaRPr sz="1800" i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E6F2CE-090A-46A6-B403-238F739A73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1383" y="2365972"/>
            <a:ext cx="2757460" cy="26463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B2C976-AF78-43F5-8D70-41D28988D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626" y="7268388"/>
            <a:ext cx="3792717" cy="1874339"/>
          </a:xfrm>
          <a:prstGeom prst="rect">
            <a:avLst/>
          </a:prstGeom>
        </p:spPr>
      </p:pic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5E04CC69-811B-4090-AA88-DDBA74AC03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7234" y="2216001"/>
            <a:ext cx="2162280" cy="20517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een&#10;&#10;Description automatically generated">
            <a:extLst>
              <a:ext uri="{FF2B5EF4-FFF2-40B4-BE49-F238E27FC236}">
                <a16:creationId xmlns:a16="http://schemas.microsoft.com/office/drawing/2014/main" id="{FF41B7A1-4936-4407-8AEA-5F1F65333E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68" r="16759"/>
          <a:stretch/>
        </p:blipFill>
        <p:spPr>
          <a:xfrm>
            <a:off x="20" y="10"/>
            <a:ext cx="7772380" cy="10058390"/>
          </a:xfrm>
          <a:prstGeom prst="rect">
            <a:avLst/>
          </a:prstGeom>
        </p:spPr>
      </p:pic>
      <p:sp>
        <p:nvSpPr>
          <p:cNvPr id="229" name="Google Shape;229;p58"/>
          <p:cNvSpPr/>
          <p:nvPr/>
        </p:nvSpPr>
        <p:spPr>
          <a:xfrm>
            <a:off x="748015" y="605761"/>
            <a:ext cx="2923715" cy="2487081"/>
          </a:xfrm>
          <a:prstGeom prst="ellipse">
            <a:avLst/>
          </a:prstGeom>
          <a:solidFill>
            <a:srgbClr val="231815"/>
          </a:solidFill>
          <a:ln w="174625" cmpd="thinThick">
            <a:solidFill>
              <a:srgbClr val="231815"/>
            </a:solidFill>
          </a:ln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marR="0" lvl="0" indent="0" algn="ctr"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2700" b="1" kern="1200">
                <a:solidFill>
                  <a:srgbClr val="FFFFFF"/>
                </a:solidFill>
                <a:latin typeface="+mj-lt"/>
                <a:ea typeface="+mj-ea"/>
                <a:cs typeface="+mj-cs"/>
                <a:sym typeface="Open Sans"/>
              </a:rPr>
              <a:t>Step 2</a:t>
            </a:r>
          </a:p>
          <a:p>
            <a:pPr marL="0" marR="0" lvl="0" indent="0" algn="ctr"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2700" kern="1200">
                <a:solidFill>
                  <a:srgbClr val="FFFFFF"/>
                </a:solidFill>
                <a:latin typeface="+mj-lt"/>
                <a:ea typeface="+mj-ea"/>
                <a:cs typeface="+mj-cs"/>
                <a:sym typeface="Open Sans"/>
              </a:rPr>
              <a:t>Funnel &amp; Cohort Analyses</a:t>
            </a:r>
          </a:p>
        </p:txBody>
      </p:sp>
      <p:sp>
        <p:nvSpPr>
          <p:cNvPr id="230" name="Google Shape;230;p58"/>
          <p:cNvSpPr/>
          <p:nvPr/>
        </p:nvSpPr>
        <p:spPr>
          <a:xfrm>
            <a:off x="3582591" y="3663029"/>
            <a:ext cx="607200" cy="74400"/>
          </a:xfrm>
          <a:prstGeom prst="rect">
            <a:avLst/>
          </a:prstGeom>
          <a:solidFill>
            <a:srgbClr val="02B4E5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200" b="0" i="0" u="none" strike="noStrike" cap="none">
              <a:solidFill>
                <a:srgbClr val="02B4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BEC24B3A-0D35-4ADD-BEC7-04110550A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48" y="7511143"/>
            <a:ext cx="1897924" cy="209303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9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7172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2E3D49"/>
                </a:solidFill>
              </a:rPr>
              <a:t>User Funnel</a:t>
            </a:r>
            <a:endParaRPr sz="4000" b="1" dirty="0">
              <a:solidFill>
                <a:srgbClr val="2E3D49"/>
              </a:solidFill>
            </a:endParaRPr>
          </a:p>
        </p:txBody>
      </p:sp>
      <p:sp>
        <p:nvSpPr>
          <p:cNvPr id="236" name="Google Shape;236;p59"/>
          <p:cNvSpPr txBox="1">
            <a:spLocks noGrp="1"/>
          </p:cNvSpPr>
          <p:nvPr>
            <p:ph type="body" idx="1"/>
          </p:nvPr>
        </p:nvSpPr>
        <p:spPr>
          <a:xfrm>
            <a:off x="264945" y="1714500"/>
            <a:ext cx="7242600" cy="84454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525C65"/>
                </a:solidFill>
                <a:highlight>
                  <a:schemeClr val="lt1"/>
                </a:highlight>
              </a:rPr>
              <a:t>Identifying the different stages the user funnel</a:t>
            </a: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r>
              <a:rPr lang="en" b="1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Based on the event types in the data provided, list the 3 or more steps a user can take from opening the app to final booking of a ride</a:t>
            </a:r>
          </a:p>
          <a:p>
            <a:pPr marL="457200" lvl="0" indent="-36830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endParaRPr lang="en" sz="2200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endParaRPr lang="en" sz="2200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endParaRPr lang="en-CA" sz="2200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88900" lvl="0" indent="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endParaRPr sz="2200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r>
              <a:rPr lang="en" b="1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Provide a graph showing the funnel from step to step, including drop off rates. 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endParaRPr lang="en" b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endParaRPr b="1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37" name="Google Shape;237;p59"/>
          <p:cNvSpPr/>
          <p:nvPr/>
        </p:nvSpPr>
        <p:spPr>
          <a:xfrm>
            <a:off x="6550350" y="8740400"/>
            <a:ext cx="1060200" cy="6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CBA7C1-23AE-41FE-8724-913D077B8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466" y="3365500"/>
            <a:ext cx="5862884" cy="2044700"/>
          </a:xfrm>
          <a:prstGeom prst="rect">
            <a:avLst/>
          </a:prstGeom>
        </p:spPr>
      </p:pic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BE659521-CF8C-4B57-ACF7-E875A07FD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046" y="6642100"/>
            <a:ext cx="7622354" cy="3225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60"/>
          <p:cNvSpPr txBox="1">
            <a:spLocks noGrp="1"/>
          </p:cNvSpPr>
          <p:nvPr>
            <p:ph type="title"/>
          </p:nvPr>
        </p:nvSpPr>
        <p:spPr>
          <a:xfrm>
            <a:off x="264945" y="330201"/>
            <a:ext cx="7242600" cy="609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2E3D49"/>
                </a:solidFill>
              </a:rPr>
              <a:t>User Segments</a:t>
            </a:r>
            <a:endParaRPr sz="4000" b="1" dirty="0">
              <a:solidFill>
                <a:srgbClr val="2E3D49"/>
              </a:solidFill>
            </a:endParaRPr>
          </a:p>
        </p:txBody>
      </p:sp>
      <p:sp>
        <p:nvSpPr>
          <p:cNvPr id="243" name="Google Shape;243;p60"/>
          <p:cNvSpPr txBox="1">
            <a:spLocks noGrp="1"/>
          </p:cNvSpPr>
          <p:nvPr>
            <p:ph type="body" idx="1"/>
          </p:nvPr>
        </p:nvSpPr>
        <p:spPr>
          <a:xfrm>
            <a:off x="264945" y="1143000"/>
            <a:ext cx="7242600" cy="73504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r>
              <a:rPr lang="en" sz="2200" b="1" dirty="0">
                <a:solidFill>
                  <a:srgbClr val="525C65"/>
                </a:solidFill>
                <a:highlight>
                  <a:schemeClr val="lt1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Identify 2 demographic attributes present in the data that allow for segment analysis</a:t>
            </a: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endParaRPr sz="2200" b="1" dirty="0">
              <a:solidFill>
                <a:srgbClr val="525C65"/>
              </a:solidFill>
              <a:highlight>
                <a:schemeClr val="lt1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r>
              <a:rPr lang="en" sz="2200" b="1" dirty="0">
                <a:solidFill>
                  <a:srgbClr val="525C65"/>
                </a:solidFill>
                <a:highlight>
                  <a:schemeClr val="lt1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For each demographic attribute, provide the number of users in each segment group</a:t>
            </a:r>
            <a:endParaRPr sz="2200" b="1" dirty="0">
              <a:solidFill>
                <a:srgbClr val="525C65"/>
              </a:solidFill>
              <a:highlight>
                <a:schemeClr val="lt1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r>
              <a:rPr lang="en" sz="2200" b="1" dirty="0">
                <a:solidFill>
                  <a:srgbClr val="525C65"/>
                </a:solidFill>
                <a:highlight>
                  <a:schemeClr val="lt1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For each demographic attribute, identify the segment group with the largest number of users</a:t>
            </a:r>
            <a:endParaRPr sz="2200" b="1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br>
              <a:rPr lang="en" sz="2200" i="1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</a:b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6C108B-DC5B-463B-B1E5-665B24A4E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241" y="4607235"/>
            <a:ext cx="6141959" cy="43938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EDADF-12E7-4FD3-B309-76A802175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45" y="279401"/>
            <a:ext cx="7242600" cy="812800"/>
          </a:xfrm>
        </p:spPr>
        <p:txBody>
          <a:bodyPr/>
          <a:lstStyle/>
          <a:p>
            <a:r>
              <a:rPr lang="en-CA" b="1" dirty="0"/>
              <a:t>User Segments: Further Explanations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5944B-9761-4867-9355-65739BC84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945" y="914400"/>
            <a:ext cx="7242600" cy="7579029"/>
          </a:xfrm>
        </p:spPr>
        <p:txBody>
          <a:bodyPr/>
          <a:lstStyle/>
          <a:p>
            <a:r>
              <a:rPr lang="en-CA" dirty="0"/>
              <a:t>Using the </a:t>
            </a:r>
            <a:r>
              <a:rPr lang="en-CA" dirty="0" err="1"/>
              <a:t>Dataviz</a:t>
            </a:r>
            <a:r>
              <a:rPr lang="en-CA" dirty="0"/>
              <a:t> presented above, Manhattan had the most number of users, totalling 107,945 users. </a:t>
            </a:r>
          </a:p>
          <a:p>
            <a:pPr marL="114300" indent="0">
              <a:buNone/>
            </a:pPr>
            <a:endParaRPr lang="en-CA" dirty="0"/>
          </a:p>
          <a:p>
            <a:r>
              <a:rPr lang="en-CA" dirty="0"/>
              <a:t>(Manhattan)The 50+ age group was the most active with 44,888, followed by the 40 to 49 with 29,184 users </a:t>
            </a:r>
          </a:p>
          <a:p>
            <a:pPr marL="114300" indent="0">
              <a:buNone/>
            </a:pPr>
            <a:endParaRPr lang="en-CA" dirty="0"/>
          </a:p>
          <a:p>
            <a:r>
              <a:rPr lang="en-CA" dirty="0"/>
              <a:t>(Manhattan) the least amount of users were in the 30 to 39 with only 14,060 users. </a:t>
            </a:r>
          </a:p>
          <a:p>
            <a:pPr marL="114300" indent="0">
              <a:buNone/>
            </a:pPr>
            <a:endParaRPr lang="en-CA" dirty="0"/>
          </a:p>
          <a:p>
            <a:r>
              <a:rPr lang="en-US" dirty="0"/>
              <a:t>Staten Island had the least amount of users. </a:t>
            </a:r>
            <a:r>
              <a:rPr lang="en-US" dirty="0" err="1"/>
              <a:t>Totalling</a:t>
            </a:r>
            <a:r>
              <a:rPr lang="en-US" dirty="0"/>
              <a:t> only 2,957 users.  The 50+ age group had the highest with 1,230. The age group 30 to 39 had the least number of users with 373.</a:t>
            </a:r>
          </a:p>
          <a:p>
            <a:r>
              <a:rPr lang="en-US" dirty="0"/>
              <a:t>The 50 + age group had the highest users with 64,059 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The 40 to 49 age group had 41,774 users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The 30 to 39 age group had 20,124 users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The 18 to 29 age group had 28,321 users</a:t>
            </a:r>
          </a:p>
        </p:txBody>
      </p:sp>
    </p:spTree>
    <p:extLst>
      <p:ext uri="{BB962C8B-B14F-4D97-AF65-F5344CB8AC3E}">
        <p14:creationId xmlns:p14="http://schemas.microsoft.com/office/powerpoint/2010/main" val="242841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61"/>
          <p:cNvSpPr txBox="1">
            <a:spLocks noGrp="1"/>
          </p:cNvSpPr>
          <p:nvPr>
            <p:ph type="title"/>
          </p:nvPr>
        </p:nvSpPr>
        <p:spPr>
          <a:xfrm>
            <a:off x="264945" y="457200"/>
            <a:ext cx="7242600" cy="9048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2E3D49"/>
                </a:solidFill>
              </a:rPr>
              <a:t>Segment Analysis of Funnel</a:t>
            </a:r>
            <a:endParaRPr sz="4000" b="1" dirty="0">
              <a:solidFill>
                <a:srgbClr val="2E3D49"/>
              </a:solidFill>
            </a:endParaRPr>
          </a:p>
        </p:txBody>
      </p:sp>
      <p:sp>
        <p:nvSpPr>
          <p:cNvPr id="249" name="Google Shape;249;p61"/>
          <p:cNvSpPr txBox="1">
            <a:spLocks noGrp="1"/>
          </p:cNvSpPr>
          <p:nvPr>
            <p:ph type="body" idx="1"/>
          </p:nvPr>
        </p:nvSpPr>
        <p:spPr>
          <a:xfrm>
            <a:off x="264945" y="1362076"/>
            <a:ext cx="7242600" cy="81504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525C65"/>
                </a:solidFill>
                <a:highlight>
                  <a:schemeClr val="lt1"/>
                </a:highlight>
              </a:rPr>
              <a:t>Identify Opportunities for Improvement</a:t>
            </a: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Char char="●"/>
            </a:pPr>
            <a:r>
              <a:rPr lang="en" sz="2200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Perform a funnel analysis by segment for all identified demographic attributes and describe the results</a:t>
            </a:r>
          </a:p>
          <a:p>
            <a:pPr marL="88900" lvl="0" indent="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r>
              <a:rPr lang="en" sz="2200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Initial Visualization: </a:t>
            </a:r>
          </a:p>
          <a:p>
            <a:pPr marL="88900" lvl="0" indent="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endParaRPr lang="en" sz="2200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88900" lvl="0" indent="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endParaRPr lang="en" sz="2200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88900" lvl="0" indent="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endParaRPr lang="en" sz="2200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88900" lvl="0" indent="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endParaRPr lang="en" sz="2200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Char char="●"/>
            </a:pPr>
            <a:endParaRPr sz="2200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50" name="Google Shape;250;p61"/>
          <p:cNvSpPr/>
          <p:nvPr/>
        </p:nvSpPr>
        <p:spPr>
          <a:xfrm>
            <a:off x="6550350" y="8740400"/>
            <a:ext cx="1060200" cy="6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FA1B1D1-F46D-46E8-80F2-90C5646AF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400" y="4833283"/>
            <a:ext cx="6093950" cy="1119901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EC381AFB-EB44-4037-8C89-EC61C9502E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601" y="6184900"/>
            <a:ext cx="7009552" cy="366151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344A0-839E-4C60-9B24-8BD4EEA1F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45" y="870271"/>
            <a:ext cx="7242600" cy="694700"/>
          </a:xfrm>
        </p:spPr>
        <p:txBody>
          <a:bodyPr/>
          <a:lstStyle/>
          <a:p>
            <a:r>
              <a:rPr lang="en-CA" dirty="0"/>
              <a:t>Segment Analysis of Funnel: 50 + years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0D87B-74C2-4ACC-B233-C8158D3FC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945" y="1651000"/>
            <a:ext cx="7242600" cy="6842429"/>
          </a:xfrm>
        </p:spPr>
        <p:txBody>
          <a:bodyPr/>
          <a:lstStyle/>
          <a:p>
            <a:r>
              <a:rPr lang="en-CA" dirty="0"/>
              <a:t>Drop off rate would be: </a:t>
            </a:r>
            <a:r>
              <a:rPr lang="en-US" b="0" i="0" dirty="0" err="1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open_app</a:t>
            </a:r>
            <a:r>
              <a:rPr lang="en-US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 to #_of_users will be (47483 - 113261)/113261 = </a:t>
            </a:r>
            <a:r>
              <a:rPr lang="en-US" b="1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-.5807 or -.60</a:t>
            </a:r>
          </a:p>
          <a:p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#_of_users to search will be (15,256 - 47,483)/15,256 = </a:t>
            </a:r>
            <a:r>
              <a:rPr lang="en-US" b="1" dirty="0">
                <a:solidFill>
                  <a:srgbClr val="11161A"/>
                </a:solidFill>
                <a:latin typeface="Open Sans" panose="020B0606030504020204" pitchFamily="34" charset="0"/>
              </a:rPr>
              <a:t>-2.11</a:t>
            </a:r>
          </a:p>
          <a:p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From search to </a:t>
            </a:r>
            <a:r>
              <a:rPr lang="en-US" dirty="0" err="1">
                <a:solidFill>
                  <a:srgbClr val="11161A"/>
                </a:solidFill>
                <a:latin typeface="Open Sans" panose="020B0606030504020204" pitchFamily="34" charset="0"/>
              </a:rPr>
              <a:t>begin_ride</a:t>
            </a:r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 = (195 -15,256)/15,256 =  </a:t>
            </a:r>
            <a:r>
              <a:rPr lang="en-US" b="1" dirty="0">
                <a:solidFill>
                  <a:srgbClr val="11161A"/>
                </a:solidFill>
                <a:latin typeface="Open Sans" panose="020B0606030504020204" pitchFamily="34" charset="0"/>
              </a:rPr>
              <a:t>- .98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1CA31E-188D-49FB-9FE3-FC862F9E20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96225" y="3866893"/>
            <a:ext cx="6037975" cy="488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754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D0274-0389-4012-8107-62F48FF17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Segment Analysis of Funnel: 40 to 49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5C239C-9E80-43CF-B856-ED79985CB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945" y="1463330"/>
            <a:ext cx="7242600" cy="7030099"/>
          </a:xfrm>
        </p:spPr>
        <p:txBody>
          <a:bodyPr/>
          <a:lstStyle/>
          <a:p>
            <a:r>
              <a:rPr lang="en-CA" dirty="0"/>
              <a:t>Drop off rate would be: </a:t>
            </a:r>
            <a:r>
              <a:rPr lang="en-US" b="0" i="0" dirty="0" err="1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open_app</a:t>
            </a:r>
            <a:r>
              <a:rPr lang="en-US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 to #_of_users will be (23,566 – 56,256)/56,256 = </a:t>
            </a:r>
            <a:r>
              <a:rPr lang="en-US" b="1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-.5810 or -.60</a:t>
            </a:r>
          </a:p>
          <a:p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#_of_users to search will be (15,090 - 23,566)/23,566 = </a:t>
            </a:r>
            <a:r>
              <a:rPr lang="en-US" b="1" dirty="0">
                <a:solidFill>
                  <a:srgbClr val="11161A"/>
                </a:solidFill>
                <a:latin typeface="Open Sans" panose="020B0606030504020204" pitchFamily="34" charset="0"/>
              </a:rPr>
              <a:t>- 0.36</a:t>
            </a:r>
          </a:p>
          <a:p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From search to </a:t>
            </a:r>
            <a:r>
              <a:rPr lang="en-US" dirty="0" err="1">
                <a:solidFill>
                  <a:srgbClr val="11161A"/>
                </a:solidFill>
                <a:latin typeface="Open Sans" panose="020B0606030504020204" pitchFamily="34" charset="0"/>
              </a:rPr>
              <a:t>begin_ride</a:t>
            </a:r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 = (256 -15,090)/15,090 =  </a:t>
            </a:r>
            <a:r>
              <a:rPr lang="en-US" b="1" dirty="0">
                <a:solidFill>
                  <a:srgbClr val="11161A"/>
                </a:solidFill>
                <a:latin typeface="Open Sans" panose="020B0606030504020204" pitchFamily="34" charset="0"/>
              </a:rPr>
              <a:t>- .98</a:t>
            </a:r>
          </a:p>
          <a:p>
            <a:endParaRPr lang="en-CA" dirty="0"/>
          </a:p>
          <a:p>
            <a:endParaRPr lang="en-US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176F91C4-6B37-4B91-ABBC-E9EF741E8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101" y="3309256"/>
            <a:ext cx="6188198" cy="528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5807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638CF-99CD-467A-BE0F-7EFCB6BA1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Segment Analysis of Funnel: 30 to 39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AD7BE-2FD7-4471-A435-AB23E9316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945" y="1828800"/>
            <a:ext cx="7242600" cy="6664629"/>
          </a:xfrm>
        </p:spPr>
        <p:txBody>
          <a:bodyPr/>
          <a:lstStyle/>
          <a:p>
            <a:r>
              <a:rPr lang="en-CA" dirty="0"/>
              <a:t>Drop off rate would be: </a:t>
            </a:r>
            <a:r>
              <a:rPr lang="en-US" b="0" i="0" dirty="0" err="1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open_app</a:t>
            </a:r>
            <a:r>
              <a:rPr lang="en-US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 to #_of_users will be (9,477 – 22,760)/ 22,760 = </a:t>
            </a:r>
            <a:r>
              <a:rPr lang="en-US" b="1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-.5810 or -.60</a:t>
            </a:r>
          </a:p>
          <a:p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#_of_users to search will be (6,019 – 9,477)/ 9,477 = </a:t>
            </a:r>
            <a:r>
              <a:rPr lang="en-US" b="1" dirty="0">
                <a:solidFill>
                  <a:srgbClr val="11161A"/>
                </a:solidFill>
                <a:latin typeface="Open Sans" panose="020B0606030504020204" pitchFamily="34" charset="0"/>
              </a:rPr>
              <a:t>- 0.36</a:t>
            </a:r>
          </a:p>
          <a:p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From search to </a:t>
            </a:r>
            <a:r>
              <a:rPr lang="en-US" dirty="0" err="1">
                <a:solidFill>
                  <a:srgbClr val="11161A"/>
                </a:solidFill>
                <a:latin typeface="Open Sans" panose="020B0606030504020204" pitchFamily="34" charset="0"/>
              </a:rPr>
              <a:t>begin_ride</a:t>
            </a:r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 = (100 – 6,019)/6,019 =  </a:t>
            </a:r>
            <a:r>
              <a:rPr lang="en-US" b="1" dirty="0">
                <a:solidFill>
                  <a:srgbClr val="11161A"/>
                </a:solidFill>
                <a:latin typeface="Open Sans" panose="020B0606030504020204" pitchFamily="34" charset="0"/>
              </a:rPr>
              <a:t>- .98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60BA9DC-77C5-409F-B135-A943CA752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7" y="3484605"/>
            <a:ext cx="6722696" cy="543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06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7DE55-D19D-4CE3-BC42-21D05408A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Segment Analysis of Funnel: 18 to 29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5013DE-24C1-4032-8E95-465C507FE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945" y="1752600"/>
            <a:ext cx="7242600" cy="6740829"/>
          </a:xfrm>
        </p:spPr>
        <p:txBody>
          <a:bodyPr/>
          <a:lstStyle/>
          <a:p>
            <a:r>
              <a:rPr lang="en-CA" dirty="0"/>
              <a:t>Drop off rate would be: </a:t>
            </a:r>
            <a:r>
              <a:rPr lang="en-US" b="0" i="0" dirty="0" err="1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open_app</a:t>
            </a:r>
            <a:r>
              <a:rPr lang="en-US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 to #_of_users will be (14,222 – 33,878)/ 33,878 = </a:t>
            </a:r>
            <a:r>
              <a:rPr lang="en-US" b="1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-.5810 or -.60</a:t>
            </a:r>
          </a:p>
          <a:p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#_of_users to search will be (9,138 – 14,222)/ 14,222 = </a:t>
            </a:r>
            <a:r>
              <a:rPr lang="en-US" b="1" dirty="0">
                <a:solidFill>
                  <a:srgbClr val="11161A"/>
                </a:solidFill>
                <a:latin typeface="Open Sans" panose="020B0606030504020204" pitchFamily="34" charset="0"/>
              </a:rPr>
              <a:t>- 0.36</a:t>
            </a:r>
          </a:p>
          <a:p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From search to </a:t>
            </a:r>
            <a:r>
              <a:rPr lang="en-US" dirty="0" err="1">
                <a:solidFill>
                  <a:srgbClr val="11161A"/>
                </a:solidFill>
                <a:latin typeface="Open Sans" panose="020B0606030504020204" pitchFamily="34" charset="0"/>
              </a:rPr>
              <a:t>begin_ride</a:t>
            </a:r>
            <a:r>
              <a:rPr lang="en-US" dirty="0">
                <a:solidFill>
                  <a:srgbClr val="11161A"/>
                </a:solidFill>
                <a:latin typeface="Open Sans" panose="020B0606030504020204" pitchFamily="34" charset="0"/>
              </a:rPr>
              <a:t> = (126 – 9,138)/9,138 =  </a:t>
            </a:r>
            <a:r>
              <a:rPr lang="en-US" b="1" dirty="0">
                <a:solidFill>
                  <a:srgbClr val="11161A"/>
                </a:solidFill>
                <a:latin typeface="Open Sans" panose="020B0606030504020204" pitchFamily="34" charset="0"/>
              </a:rPr>
              <a:t>- .98</a:t>
            </a:r>
          </a:p>
          <a:p>
            <a:endParaRPr lang="en-US" b="1" dirty="0">
              <a:solidFill>
                <a:srgbClr val="11161A"/>
              </a:solidFill>
              <a:latin typeface="Open Sans" panose="020B0606030504020204" pitchFamily="34" charset="0"/>
            </a:endParaRPr>
          </a:p>
          <a:p>
            <a:pPr marL="114300" indent="0">
              <a:buNone/>
            </a:pPr>
            <a:endParaRPr lang="en-US" b="1" dirty="0">
              <a:solidFill>
                <a:srgbClr val="11161A"/>
              </a:solidFill>
              <a:latin typeface="Open Sans" panose="020B0606030504020204" pitchFamily="34" charset="0"/>
            </a:endParaRPr>
          </a:p>
          <a:p>
            <a:endParaRPr lang="en-US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F9D39256-69A3-4EE6-A865-C833110CD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10" y="3494313"/>
            <a:ext cx="6657375" cy="535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583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95CF5-4442-443D-B517-80A7F08D6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45" y="342900"/>
            <a:ext cx="7242600" cy="1647271"/>
          </a:xfrm>
        </p:spPr>
        <p:txBody>
          <a:bodyPr/>
          <a:lstStyle/>
          <a:p>
            <a:pPr algn="ctr"/>
            <a:r>
              <a:rPr lang="en-CA" b="1" dirty="0"/>
              <a:t>SUMMARIZED FORMAT: Segment Analysis of Funnels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AFC4A1-775A-43E0-9D9A-15F121FBD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945" y="1562100"/>
            <a:ext cx="7242600" cy="75184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F9D36A13-6DB3-4348-A2A0-76632778A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56" y="3619500"/>
            <a:ext cx="6670857" cy="4873929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10799873-8A40-4439-95A6-A3E7A384C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86" y="1670592"/>
            <a:ext cx="5503800" cy="164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843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ky, road, outdoor, plane&#10;&#10;Description automatically generated">
            <a:extLst>
              <a:ext uri="{FF2B5EF4-FFF2-40B4-BE49-F238E27FC236}">
                <a16:creationId xmlns:a16="http://schemas.microsoft.com/office/drawing/2014/main" id="{7E9BA21A-C1AD-4B02-A5AF-806B5B8C09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92" r="32328"/>
          <a:stretch/>
        </p:blipFill>
        <p:spPr>
          <a:xfrm>
            <a:off x="20" y="10"/>
            <a:ext cx="7772380" cy="10058390"/>
          </a:xfrm>
          <a:prstGeom prst="rect">
            <a:avLst/>
          </a:prstGeom>
        </p:spPr>
      </p:pic>
      <p:sp>
        <p:nvSpPr>
          <p:cNvPr id="194" name="Google Shape;194;p53"/>
          <p:cNvSpPr/>
          <p:nvPr/>
        </p:nvSpPr>
        <p:spPr>
          <a:xfrm>
            <a:off x="703114" y="547731"/>
            <a:ext cx="3281057" cy="2582004"/>
          </a:xfrm>
          <a:prstGeom prst="ellipse">
            <a:avLst/>
          </a:prstGeom>
          <a:solidFill>
            <a:srgbClr val="FFFFFF"/>
          </a:solidFill>
          <a:ln w="174625" cmpd="thinThick">
            <a:solidFill>
              <a:srgbClr val="FFFFFF"/>
            </a:solidFill>
          </a:ln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marR="0" lvl="0" indent="0" algn="ctr"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1600" b="1" kern="1200" dirty="0">
                <a:solidFill>
                  <a:srgbClr val="262626"/>
                </a:solidFill>
                <a:latin typeface="+mj-lt"/>
                <a:ea typeface="+mj-ea"/>
                <a:cs typeface="+mj-cs"/>
                <a:sym typeface="Open Sans"/>
              </a:rPr>
              <a:t>Step 1 </a:t>
            </a:r>
          </a:p>
          <a:p>
            <a:pPr marL="0" marR="0" lvl="0" indent="0" algn="ctr"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1600" b="1" kern="1200" dirty="0">
                <a:solidFill>
                  <a:srgbClr val="262626"/>
                </a:solidFill>
                <a:latin typeface="+mj-lt"/>
                <a:ea typeface="+mj-ea"/>
                <a:cs typeface="+mj-cs"/>
                <a:sym typeface="Open Sans"/>
              </a:rPr>
              <a:t>Select KPIs </a:t>
            </a:r>
          </a:p>
          <a:p>
            <a:pPr marL="0" marR="0" lvl="0" indent="0" algn="ctr"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1600" b="1" kern="1200" dirty="0">
                <a:solidFill>
                  <a:srgbClr val="262626"/>
                </a:solidFill>
                <a:latin typeface="+mj-lt"/>
                <a:ea typeface="+mj-ea"/>
                <a:cs typeface="+mj-cs"/>
                <a:sym typeface="Open Sans"/>
              </a:rPr>
              <a:t>&amp; </a:t>
            </a:r>
          </a:p>
          <a:p>
            <a:pPr marL="0" marR="0" lvl="0" indent="0" algn="ctr"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1600" b="1" kern="1200" dirty="0">
                <a:solidFill>
                  <a:srgbClr val="262626"/>
                </a:solidFill>
                <a:latin typeface="+mj-lt"/>
                <a:ea typeface="+mj-ea"/>
                <a:cs typeface="+mj-cs"/>
                <a:sym typeface="Open Sans"/>
              </a:rPr>
              <a:t>Evaluate Previous Multivariate Experiment Results</a:t>
            </a:r>
          </a:p>
          <a:p>
            <a:pPr marL="0" marR="0" lvl="0" indent="0" algn="ctr"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FFFFFF"/>
              </a:buClr>
            </a:pPr>
            <a:endParaRPr lang="en-US" sz="1500" kern="1200" dirty="0">
              <a:solidFill>
                <a:srgbClr val="262626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95" name="Google Shape;195;p53"/>
          <p:cNvSpPr/>
          <p:nvPr/>
        </p:nvSpPr>
        <p:spPr>
          <a:xfrm>
            <a:off x="3582591" y="3663029"/>
            <a:ext cx="607200" cy="74400"/>
          </a:xfrm>
          <a:prstGeom prst="rect">
            <a:avLst/>
          </a:prstGeom>
          <a:solidFill>
            <a:srgbClr val="02B4E5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200" b="0" i="0" u="none" strike="noStrike" cap="none">
              <a:solidFill>
                <a:srgbClr val="02B4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D3AFF20-8A75-4A96-AC98-879B347058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6910" y="966107"/>
            <a:ext cx="2038350" cy="22479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32739-2A09-4471-A6D3-F6EB06FC0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Segment Analysis of Funnel: Continuation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DC8102-45DF-4882-A855-17585C1D5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If underperformance for a segment in an attribute is identified, add a visual showing the average funnel conversion by segment group for that demographic</a:t>
            </a:r>
          </a:p>
          <a:p>
            <a:endParaRPr lang="en-US" sz="1800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r>
              <a:rPr lang="en-US" dirty="0"/>
              <a:t>There is definitely a group that has been underperforming. This is the demographic:  age 30 to 39. This is extremely unlikely since this group also has ‘needs, activities &amp; daily rituals’ which are somewhat similar or has crossed paths with the other age groups.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83668AFD-1515-4DFA-B6BF-21E9DFCBC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14" y="5419689"/>
            <a:ext cx="7622691" cy="463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09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C7FD5C-6820-45F4-95DD-94C3305125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63" r="24066"/>
          <a:stretch/>
        </p:blipFill>
        <p:spPr>
          <a:xfrm>
            <a:off x="20" y="10"/>
            <a:ext cx="7772380" cy="10058390"/>
          </a:xfrm>
          <a:prstGeom prst="rect">
            <a:avLst/>
          </a:prstGeom>
        </p:spPr>
      </p:pic>
      <p:sp>
        <p:nvSpPr>
          <p:cNvPr id="255" name="Google Shape;255;p62"/>
          <p:cNvSpPr/>
          <p:nvPr/>
        </p:nvSpPr>
        <p:spPr>
          <a:xfrm>
            <a:off x="703114" y="547731"/>
            <a:ext cx="3016657" cy="2582004"/>
          </a:xfrm>
          <a:prstGeom prst="ellipse">
            <a:avLst/>
          </a:prstGeom>
          <a:solidFill>
            <a:srgbClr val="FFFFFF"/>
          </a:solidFill>
          <a:ln w="174625" cmpd="thinThick">
            <a:solidFill>
              <a:srgbClr val="FFFFFF"/>
            </a:solidFill>
          </a:ln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marR="0" lvl="0" indent="0" algn="ctr"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2700" b="1" kern="1200">
                <a:solidFill>
                  <a:srgbClr val="262626"/>
                </a:solidFill>
                <a:latin typeface="+mj-lt"/>
                <a:ea typeface="+mj-ea"/>
                <a:cs typeface="+mj-cs"/>
                <a:sym typeface="Open Sans"/>
              </a:rPr>
              <a:t>Step 3</a:t>
            </a:r>
          </a:p>
          <a:p>
            <a:pPr marL="0" marR="0" lvl="0" indent="0" algn="ctr"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2700" kern="1200">
                <a:solidFill>
                  <a:srgbClr val="262626"/>
                </a:solidFill>
                <a:latin typeface="+mj-lt"/>
                <a:ea typeface="+mj-ea"/>
                <a:cs typeface="+mj-cs"/>
                <a:sym typeface="Open Sans"/>
              </a:rPr>
              <a:t>Hypothesis &amp; Next Steps</a:t>
            </a:r>
          </a:p>
        </p:txBody>
      </p:sp>
      <p:sp>
        <p:nvSpPr>
          <p:cNvPr id="256" name="Google Shape;256;p62"/>
          <p:cNvSpPr/>
          <p:nvPr/>
        </p:nvSpPr>
        <p:spPr>
          <a:xfrm>
            <a:off x="3582591" y="3663029"/>
            <a:ext cx="607200" cy="74400"/>
          </a:xfrm>
          <a:prstGeom prst="rect">
            <a:avLst/>
          </a:prstGeom>
          <a:solidFill>
            <a:srgbClr val="02B4E5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200" b="0" i="0" u="none" strike="noStrike" cap="none">
              <a:solidFill>
                <a:srgbClr val="02B4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63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2E3D49"/>
                </a:solidFill>
              </a:rPr>
              <a:t>Review Qualitative Data</a:t>
            </a:r>
            <a:endParaRPr sz="4000" b="1">
              <a:solidFill>
                <a:srgbClr val="2E3D49"/>
              </a:solidFill>
            </a:endParaRPr>
          </a:p>
        </p:txBody>
      </p:sp>
      <p:sp>
        <p:nvSpPr>
          <p:cNvPr id="262" name="Google Shape;262;p63"/>
          <p:cNvSpPr txBox="1">
            <a:spLocks noGrp="1"/>
          </p:cNvSpPr>
          <p:nvPr>
            <p:ph type="body" idx="1"/>
          </p:nvPr>
        </p:nvSpPr>
        <p:spPr>
          <a:xfrm>
            <a:off x="264945" y="2253728"/>
            <a:ext cx="7242600" cy="66507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r>
              <a:rPr lang="en" dirty="0">
                <a:solidFill>
                  <a:srgbClr val="525C65"/>
                </a:solidFill>
                <a:highlight>
                  <a:schemeClr val="lt1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Read user interviews to understand “why” any funnel under-performance seen in Step 2 might occur</a:t>
            </a:r>
            <a:endParaRPr dirty="0">
              <a:solidFill>
                <a:srgbClr val="525C65"/>
              </a:solidFill>
              <a:highlight>
                <a:schemeClr val="lt1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r>
              <a:rPr lang="en" dirty="0">
                <a:solidFill>
                  <a:srgbClr val="525C65"/>
                </a:solidFill>
                <a:highlight>
                  <a:schemeClr val="lt1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List your hypothesis for what customer need is being under-served</a:t>
            </a:r>
            <a:endParaRPr dirty="0">
              <a:solidFill>
                <a:srgbClr val="525C65"/>
              </a:solidFill>
              <a:highlight>
                <a:schemeClr val="lt1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Font typeface="Open Sans Light"/>
              <a:buChar char="●"/>
            </a:pPr>
            <a:r>
              <a:rPr lang="en" dirty="0">
                <a:solidFill>
                  <a:srgbClr val="525C65"/>
                </a:solidFill>
                <a:highlight>
                  <a:schemeClr val="lt1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Provide 3 or more quotes as evidence for this hypothesis</a:t>
            </a: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endParaRPr lang="en" dirty="0">
              <a:solidFill>
                <a:srgbClr val="525C65"/>
              </a:solidFill>
              <a:highlight>
                <a:schemeClr val="lt1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r>
              <a:rPr lang="en" b="1" dirty="0">
                <a:solidFill>
                  <a:srgbClr val="525C65"/>
                </a:solidFill>
                <a:highlight>
                  <a:schemeClr val="lt1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Based on the quantitative data (as shown by graphs) and the qualitative data (as yielded by the user interviews), 2 age groups suffered ‘under performance. These are the 18 to 29 and the 30 to 39. </a:t>
            </a: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endParaRPr lang="en" dirty="0">
              <a:solidFill>
                <a:srgbClr val="525C65"/>
              </a:solidFill>
              <a:highlight>
                <a:schemeClr val="lt1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r>
              <a:rPr lang="en" b="1" dirty="0">
                <a:solidFill>
                  <a:srgbClr val="525C65"/>
                </a:solidFill>
                <a:highlight>
                  <a:schemeClr val="lt1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There were 3 users that were interviewed. Their specific lifestyles &amp; backgrounds were the main reason why they never used Flyber as much as the other groups.</a:t>
            </a: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endParaRPr lang="en" sz="2000" dirty="0">
              <a:solidFill>
                <a:srgbClr val="525C65"/>
              </a:solidFill>
              <a:highlight>
                <a:schemeClr val="lt1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r>
              <a:rPr lang="en" b="1" dirty="0">
                <a:solidFill>
                  <a:srgbClr val="525C65"/>
                </a:solidFill>
                <a:highlight>
                  <a:schemeClr val="lt1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The ‘Trust Fund’ kid (25 yrs) only uses our service once every 2 months.  The ‘Influencer’ (22 yrs) uses it 1x weekly. The 39 year old Real Estate agent uses it 3+ times weekly, but mentioned he’d use a taxi or uber to save money if need be. </a:t>
            </a: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endParaRPr lang="en" dirty="0">
              <a:solidFill>
                <a:srgbClr val="525C65"/>
              </a:solidFill>
              <a:highlight>
                <a:schemeClr val="lt1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endParaRPr sz="2000" dirty="0">
              <a:solidFill>
                <a:srgbClr val="525C65"/>
              </a:solidFill>
              <a:highlight>
                <a:schemeClr val="lt1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050" dirty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63"/>
          <p:cNvSpPr/>
          <p:nvPr/>
        </p:nvSpPr>
        <p:spPr>
          <a:xfrm>
            <a:off x="6550350" y="8740400"/>
            <a:ext cx="1060200" cy="6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0C50-36CB-41E7-BC48-BBA2790B5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Qualitative Data: ‘Quotes from users’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25CF9F-25B3-4AF4-AABE-6529DD7FD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“My family has a private jet, so I only use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Flyber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when I need to get around in the city. Sometimes my friends and I take limousines ..or I have 3 personal cars I can use for joy rides.”</a:t>
            </a:r>
          </a:p>
          <a:p>
            <a:pPr marL="114300" indent="0">
              <a:buNone/>
            </a:pPr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       - Fahim Bourke , ‘Trust Fund Kid’ </a:t>
            </a:r>
          </a:p>
          <a:p>
            <a:pPr marL="114300" indent="0">
              <a:buNone/>
            </a:pPr>
            <a:endParaRPr lang="en-US" sz="20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114300" indent="0">
              <a:buNone/>
            </a:pPr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“If the timing isn't different, I'll take a taxi or uber to save money. “</a:t>
            </a:r>
          </a:p>
          <a:p>
            <a:pPr>
              <a:buFontTx/>
              <a:buChar char="-"/>
            </a:pPr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Keelan Flores , ‘Real Estate Agent’ </a:t>
            </a:r>
          </a:p>
          <a:p>
            <a:pPr>
              <a:buFontTx/>
              <a:buChar char="-"/>
            </a:pPr>
            <a:endParaRPr lang="en-US" sz="20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114300" indent="0">
              <a:buNone/>
            </a:pPr>
            <a:endParaRPr lang="en-US" sz="20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114300" indent="0">
              <a:buNone/>
            </a:pPr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“Sponsors often pay for me to use their vehicles or set up transportation for me when visiting their restaurants or events.”</a:t>
            </a:r>
          </a:p>
          <a:p>
            <a:pPr marL="114300" indent="0">
              <a:buNone/>
            </a:pPr>
            <a:endParaRPr lang="en-US" sz="20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114300" indent="0">
              <a:buNone/>
            </a:pPr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lang="en-US" sz="2000" b="1" dirty="0" err="1">
                <a:solidFill>
                  <a:srgbClr val="000000"/>
                </a:solidFill>
                <a:latin typeface="Calibri" panose="020F0502020204030204" pitchFamily="34" charset="0"/>
              </a:rPr>
              <a:t>Pharell</a:t>
            </a:r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 Campos , ‘Influencer’</a:t>
            </a:r>
          </a:p>
          <a:p>
            <a:pPr marL="114300" indent="0">
              <a:buNone/>
            </a:pPr>
            <a:endParaRPr lang="en-US" sz="16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114300" indent="0">
              <a:buNone/>
            </a:pP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5437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64"/>
          <p:cNvSpPr txBox="1">
            <a:spLocks noGrp="1"/>
          </p:cNvSpPr>
          <p:nvPr>
            <p:ph type="title"/>
          </p:nvPr>
        </p:nvSpPr>
        <p:spPr>
          <a:xfrm>
            <a:off x="264945" y="97971"/>
            <a:ext cx="7242600" cy="1273629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rgbClr val="2E3D49"/>
                </a:solidFill>
              </a:rPr>
              <a:t>Suggested Features &amp; Experimentation Plan</a:t>
            </a:r>
            <a:endParaRPr sz="2800" b="1" dirty="0">
              <a:solidFill>
                <a:srgbClr val="2E3D49"/>
              </a:solidFill>
            </a:endParaRPr>
          </a:p>
        </p:txBody>
      </p:sp>
      <p:sp>
        <p:nvSpPr>
          <p:cNvPr id="269" name="Google Shape;269;p64"/>
          <p:cNvSpPr/>
          <p:nvPr/>
        </p:nvSpPr>
        <p:spPr>
          <a:xfrm>
            <a:off x="6647375" y="8740400"/>
            <a:ext cx="1060200" cy="6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64"/>
          <p:cNvSpPr txBox="1">
            <a:spLocks noGrp="1"/>
          </p:cNvSpPr>
          <p:nvPr>
            <p:ph type="body" idx="1"/>
          </p:nvPr>
        </p:nvSpPr>
        <p:spPr>
          <a:xfrm>
            <a:off x="264895" y="1164772"/>
            <a:ext cx="7242600" cy="8363132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228600" lvl="0" indent="-279400" algn="l" rtl="0"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2200"/>
              <a:buFont typeface="Open Sans Light"/>
              <a:buChar char="●"/>
            </a:pPr>
            <a:r>
              <a:rPr lang="en" sz="1800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Share your hypothesis using the following format: We believe that </a:t>
            </a:r>
            <a:r>
              <a:rPr lang="en" sz="1800" b="1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both age ranges 18 to 29 and 30 to 39 both under-served</a:t>
            </a:r>
            <a:r>
              <a:rPr lang="en" sz="1800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Because our marketing campaigns were </a:t>
            </a:r>
            <a:r>
              <a:rPr lang="en" sz="1800" b="1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not properly targeted for these 2 age groups</a:t>
            </a:r>
            <a:r>
              <a:rPr lang="en" sz="1800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. And that by </a:t>
            </a:r>
            <a:r>
              <a:rPr lang="en" sz="1800" b="1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having a more solid, robust &amp; focused market campaigns,  with highly specific audiences</a:t>
            </a:r>
            <a:r>
              <a:rPr lang="en" sz="1800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for </a:t>
            </a:r>
            <a:r>
              <a:rPr lang="en" sz="1800" b="1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ages 18 to 29 AND 30 to 39</a:t>
            </a:r>
            <a:r>
              <a:rPr lang="en" sz="1800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we will see much better results in </a:t>
            </a:r>
            <a:r>
              <a:rPr lang="en" sz="1800" b="1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 to 6 weeks. We will properly utilize both Google Ads &amp; FB Ads for these groups. Ocassionaly , we may utilize YouTube Ads and maybe Instagram marketing.</a:t>
            </a:r>
          </a:p>
          <a:p>
            <a:pPr marL="228600" lvl="0" indent="-279400" algn="l" rtl="0"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2200"/>
              <a:buFont typeface="Open Sans Light"/>
              <a:buChar char="●"/>
            </a:pPr>
            <a:r>
              <a:rPr lang="en" sz="1800" b="1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 am also hypoethsizing that the lack of ‘usage incenctives’ by reaching a certain number of rides is a huge factor. Similar to Uber &amp; Lyft, we should be having incentives on ride usage &amp; frequency.</a:t>
            </a:r>
            <a:endParaRPr sz="1800" dirty="0">
              <a:solidFill>
                <a:srgbClr val="3C40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228600" lvl="0" indent="-279400" algn="l" rtl="0"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2200"/>
              <a:buFont typeface="Open Sans Light"/>
              <a:buChar char="●"/>
            </a:pPr>
            <a:r>
              <a:rPr lang="en" sz="1800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List any additional metrics that would be helpful to collect from your suggested features</a:t>
            </a:r>
          </a:p>
          <a:p>
            <a:pPr marL="228600" lvl="0" indent="-279400" algn="l" rtl="0"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2200"/>
              <a:buFont typeface="Open Sans Light"/>
              <a:buChar char="●"/>
            </a:pPr>
            <a:r>
              <a:rPr lang="en" sz="1800" b="1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* This would be dependent on both qualitative &amp; quantitative data. At first, I would launch a quick qualitative survey that would gauge the lifestyles of each age groups. Also, I would list a set of possible features that users (per age group) would want Flyber App to have.</a:t>
            </a:r>
            <a:endParaRPr sz="1800" b="1" dirty="0">
              <a:solidFill>
                <a:srgbClr val="3C40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228600" lvl="0" indent="-139700" algn="l" rtl="0">
              <a:spcBef>
                <a:spcPts val="2200"/>
              </a:spcBef>
              <a:spcAft>
                <a:spcPts val="0"/>
              </a:spcAft>
              <a:buNone/>
            </a:pPr>
            <a:endParaRPr sz="1050" b="1" dirty="0">
              <a:solidFill>
                <a:srgbClr val="3C4043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28600" lvl="0" indent="-139700" algn="l" rtl="0">
              <a:spcBef>
                <a:spcPts val="2200"/>
              </a:spcBef>
              <a:spcAft>
                <a:spcPts val="0"/>
              </a:spcAft>
              <a:buNone/>
            </a:pPr>
            <a:endParaRPr sz="1050" b="1" dirty="0">
              <a:solidFill>
                <a:srgbClr val="3C4043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28600" lvl="0" indent="-139700" algn="l" rtl="0">
              <a:spcBef>
                <a:spcPts val="2200"/>
              </a:spcBef>
              <a:spcAft>
                <a:spcPts val="0"/>
              </a:spcAft>
              <a:buNone/>
            </a:pPr>
            <a:endParaRPr sz="1050" dirty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288DA-77C5-4F4D-B780-8FD034731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45" y="108857"/>
            <a:ext cx="7242600" cy="859972"/>
          </a:xfrm>
        </p:spPr>
        <p:txBody>
          <a:bodyPr/>
          <a:lstStyle/>
          <a:p>
            <a:r>
              <a:rPr lang="en-CA" sz="2400" b="1" dirty="0"/>
              <a:t>Suggested Features &amp; Experimentation Plan</a:t>
            </a:r>
            <a:endParaRPr lang="en-US" sz="24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51A40-8473-4A15-B458-592078984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945" y="968829"/>
            <a:ext cx="7242600" cy="7524600"/>
          </a:xfrm>
        </p:spPr>
        <p:txBody>
          <a:bodyPr/>
          <a:lstStyle/>
          <a:p>
            <a:pPr marL="228600" lvl="0" indent="-279400" algn="l" rtl="0"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2200"/>
              <a:buFont typeface="Open Sans Light"/>
              <a:buChar char="●"/>
            </a:pPr>
            <a:r>
              <a:rPr lang="en-US" sz="2000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Suggest 2 or more features that would match your hypothesis and determine a plan for multivariate testing, including describing the control and experimental conditions</a:t>
            </a:r>
          </a:p>
          <a:p>
            <a:pPr marL="0" lvl="0" indent="0" algn="l" rtl="0"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2200"/>
              <a:buNone/>
            </a:pPr>
            <a:r>
              <a:rPr lang="en-US" sz="2000" b="1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Feature 1: There is no specific incentive when users reach a certain number of rides. For example, Uber and Lyft gives huge discounts when a passenger has reached a certain number of rides in a month or quarter. This would be a feature that we should focus, especially on these 2 under-served age groups</a:t>
            </a:r>
            <a:r>
              <a:rPr lang="en-US" sz="2000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. </a:t>
            </a:r>
          </a:p>
          <a:p>
            <a:pPr marL="228600" lvl="0" indent="0" algn="l" rtl="0">
              <a:spcBef>
                <a:spcPts val="220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Feature 2: There should be an auto refund if ride was cancelled by user within the first 4 or 5 minutes. Also, there should be an option to ‘deny’ a wait time charge if a driver arrives more than 4 minutes prior to a scheduled ride (this is based on my personal experience with Uber since 2016)</a:t>
            </a:r>
          </a:p>
          <a:p>
            <a:pPr marL="228600" lvl="0" indent="-279400" algn="l" rtl="0"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2200"/>
              <a:buFont typeface="Open Sans Light"/>
              <a:buChar char="●"/>
            </a:pPr>
            <a:r>
              <a:rPr lang="en-US" sz="2000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Determine who should be exposed to the experimental changes</a:t>
            </a:r>
          </a:p>
          <a:p>
            <a:pPr marL="228600" lvl="0" indent="-279400" algn="l" rtl="0"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2200"/>
              <a:buFont typeface="Open Sans Light"/>
              <a:buChar char="●"/>
            </a:pPr>
            <a:r>
              <a:rPr lang="en-US" sz="2000" b="1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 would focus on both the 18 to 29 and 30 to 39 age range. As I have mentioned in my previous slide, even our entire marketing campaigns in specific platforms would also be focused. Even within these age groups, there are ‘sub groups’ ( hobbies, family status, social status, careers, schools, </a:t>
            </a:r>
            <a:r>
              <a:rPr lang="en-US" sz="2000" b="1" dirty="0" err="1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etc</a:t>
            </a:r>
            <a:r>
              <a:rPr lang="en-US" sz="2000" b="1" dirty="0">
                <a:solidFill>
                  <a:srgbClr val="3C40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9437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ky, road, outdoor, plane&#10;&#10;Description automatically generated">
            <a:extLst>
              <a:ext uri="{FF2B5EF4-FFF2-40B4-BE49-F238E27FC236}">
                <a16:creationId xmlns:a16="http://schemas.microsoft.com/office/drawing/2014/main" id="{22966A60-3173-48CF-AAD9-E5122ED205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92" r="32328"/>
          <a:stretch/>
        </p:blipFill>
        <p:spPr>
          <a:xfrm>
            <a:off x="20" y="10"/>
            <a:ext cx="7772380" cy="10058390"/>
          </a:xfrm>
          <a:prstGeom prst="rect">
            <a:avLst/>
          </a:prstGeom>
        </p:spPr>
      </p:pic>
      <p:sp>
        <p:nvSpPr>
          <p:cNvPr id="275" name="Google Shape;275;p65"/>
          <p:cNvSpPr/>
          <p:nvPr/>
        </p:nvSpPr>
        <p:spPr>
          <a:xfrm>
            <a:off x="703114" y="547731"/>
            <a:ext cx="3016657" cy="2582004"/>
          </a:xfrm>
          <a:prstGeom prst="ellipse">
            <a:avLst/>
          </a:prstGeom>
          <a:solidFill>
            <a:srgbClr val="FFFFFF"/>
          </a:solidFill>
          <a:ln w="174625" cmpd="thinThick">
            <a:solidFill>
              <a:srgbClr val="FFFFFF"/>
            </a:solidFill>
          </a:ln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marR="0" lvl="0" indent="0" algn="ctr"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2700" b="1" kern="1200">
                <a:solidFill>
                  <a:srgbClr val="262626"/>
                </a:solidFill>
                <a:latin typeface="+mj-lt"/>
                <a:ea typeface="+mj-ea"/>
                <a:cs typeface="+mj-cs"/>
                <a:sym typeface="Open Sans"/>
              </a:rPr>
              <a:t>Appendix</a:t>
            </a:r>
          </a:p>
          <a:p>
            <a:pPr marL="0" lvl="0" indent="0" algn="ctr"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lt1"/>
              </a:buClr>
            </a:pPr>
            <a:r>
              <a:rPr lang="en-US" sz="2700" kern="1200">
                <a:solidFill>
                  <a:srgbClr val="262626"/>
                </a:solidFill>
                <a:latin typeface="+mj-lt"/>
                <a:ea typeface="+mj-ea"/>
                <a:cs typeface="+mj-cs"/>
                <a:sym typeface="Open Sans"/>
              </a:rPr>
              <a:t>Raw Data</a:t>
            </a:r>
            <a:endParaRPr lang="en-US" sz="2700" b="1" kern="1200">
              <a:solidFill>
                <a:srgbClr val="262626"/>
              </a:solidFill>
              <a:latin typeface="+mj-lt"/>
              <a:ea typeface="+mj-ea"/>
              <a:cs typeface="+mj-cs"/>
              <a:sym typeface="Open Sans"/>
            </a:endParaRPr>
          </a:p>
        </p:txBody>
      </p:sp>
      <p:sp>
        <p:nvSpPr>
          <p:cNvPr id="276" name="Google Shape;276;p65"/>
          <p:cNvSpPr/>
          <p:nvPr/>
        </p:nvSpPr>
        <p:spPr>
          <a:xfrm>
            <a:off x="3582591" y="3663029"/>
            <a:ext cx="607200" cy="74400"/>
          </a:xfrm>
          <a:prstGeom prst="rect">
            <a:avLst/>
          </a:prstGeom>
          <a:solidFill>
            <a:srgbClr val="02B4E5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200" b="0" i="0" u="none" strike="noStrike" cap="none">
              <a:solidFill>
                <a:srgbClr val="02B4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26801F-7B40-4B2F-989B-B2A85D0B72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2631" y="150599"/>
            <a:ext cx="3558536" cy="2979136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66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2E3D49"/>
                </a:solidFill>
              </a:rPr>
              <a:t>Additional Info</a:t>
            </a:r>
            <a:endParaRPr sz="4000" b="1">
              <a:solidFill>
                <a:srgbClr val="2E3D49"/>
              </a:solidFill>
            </a:endParaRPr>
          </a:p>
        </p:txBody>
      </p:sp>
      <p:sp>
        <p:nvSpPr>
          <p:cNvPr id="282" name="Google Shape;282;p66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2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2200" b="1" dirty="0">
                <a:solidFill>
                  <a:srgbClr val="525C65"/>
                </a:solidFill>
                <a:highlight>
                  <a:schemeClr val="lt1"/>
                </a:highlight>
              </a:rPr>
              <a:t>The only supporting documents were the visualizations that I have. For this project, I mainly used Tableau public only.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 sz="2200" b="1" i="1" dirty="0">
              <a:solidFill>
                <a:srgbClr val="525C65"/>
              </a:solidFill>
              <a:highlight>
                <a:schemeClr val="lt1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2200" b="1" i="1" dirty="0">
                <a:solidFill>
                  <a:srgbClr val="525C65"/>
                </a:solidFill>
                <a:highlight>
                  <a:schemeClr val="lt1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Here is the link to my Tableau Public Account: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 sz="2200" b="1" i="1" dirty="0">
              <a:solidFill>
                <a:srgbClr val="525C65"/>
              </a:solidFill>
              <a:highlight>
                <a:schemeClr val="lt1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200" i="1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  <a:hlinkClick r:id="rId3"/>
              </a:rPr>
              <a:t>https://public.tableau.com/profile/frederick.zoreta.first#!/</a:t>
            </a:r>
            <a:endParaRPr lang="en-US"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200" i="1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Graph Specific to this project: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200" i="1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  <a:hlinkClick r:id="rId4"/>
              </a:rPr>
              <a:t>https://public.tableau.com/profile/frederick.zoreta.first#!/vizhome/MultiVariate_Proj4/SegmentAnalysisofFunnel-GRAPHFORMAT</a:t>
            </a:r>
            <a:r>
              <a:rPr lang="en-US" sz="2200" i="1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br>
              <a:rPr lang="en" sz="2200" i="1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</a:b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83" name="Google Shape;283;p66"/>
          <p:cNvSpPr/>
          <p:nvPr/>
        </p:nvSpPr>
        <p:spPr>
          <a:xfrm>
            <a:off x="6550350" y="8740400"/>
            <a:ext cx="1060200" cy="6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4"/>
          <p:cNvSpPr/>
          <p:nvPr/>
        </p:nvSpPr>
        <p:spPr>
          <a:xfrm>
            <a:off x="6550350" y="8740400"/>
            <a:ext cx="1060200" cy="6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54"/>
          <p:cNvSpPr txBox="1">
            <a:spLocks noGrp="1"/>
          </p:cNvSpPr>
          <p:nvPr>
            <p:ph type="title"/>
          </p:nvPr>
        </p:nvSpPr>
        <p:spPr>
          <a:xfrm>
            <a:off x="264945" y="270971"/>
            <a:ext cx="7242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2E3D49"/>
                </a:solidFill>
              </a:rPr>
              <a:t>Select KPIs for Flyber Analyses</a:t>
            </a:r>
            <a:endParaRPr sz="3600" b="1" dirty="0">
              <a:solidFill>
                <a:srgbClr val="2E3D4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2" name="Google Shape;202;p54"/>
          <p:cNvSpPr txBox="1">
            <a:spLocks noGrp="1"/>
          </p:cNvSpPr>
          <p:nvPr>
            <p:ph type="body" idx="1"/>
          </p:nvPr>
        </p:nvSpPr>
        <p:spPr>
          <a:xfrm>
            <a:off x="264950" y="1023257"/>
            <a:ext cx="7242600" cy="80554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For the data available, which KPI(s) best match Flyber’s business model?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b="1" dirty="0"/>
              <a:t>**Both the first 2 bullet points are answered with same response.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There are several KPIs that comes to mind that truly matches Flyber’s business goals.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600" b="1" dirty="0"/>
              <a:t># of users daily  -&gt; this could be derived by having a ‘COUNT DISTINCT’ of the rides per day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lang="en" sz="1600" b="1"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600" b="1" dirty="0"/>
              <a:t> The Frequency of rides per neighbourhoods - &gt; this be derived by getting the over-all tally of rides per neighbourhood and then getting both the SUM() and AVG()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lang="en" sz="1600" b="1"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600" b="1" dirty="0"/>
              <a:t> The AVG # of a ridea(Daily) - &gt; derived by simply getting the AVG() of rides within the entire dataset on a daily basis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lang="en" sz="1600" b="1" dirty="0"/>
          </a:p>
          <a:p>
            <a:pPr>
              <a:buFont typeface="Open Sans"/>
              <a:buAutoNum type="arabicPeriod"/>
            </a:pPr>
            <a:r>
              <a:rPr lang="en" sz="1600" b="1" dirty="0"/>
              <a:t>The AVG # of a rides(Weekly) - &gt; derived by simply getting the AVG() of rides within the entire dataset on a weekly basis</a:t>
            </a:r>
          </a:p>
          <a:p>
            <a:pPr>
              <a:buFont typeface="Open Sans"/>
              <a:buAutoNum type="arabicPeriod"/>
            </a:pPr>
            <a:endParaRPr lang="en" sz="1600" b="1" dirty="0"/>
          </a:p>
          <a:p>
            <a:pPr>
              <a:buFont typeface="Open Sans"/>
              <a:buAutoNum type="arabicPeriod"/>
            </a:pPr>
            <a:r>
              <a:rPr lang="en" sz="1600" b="1" dirty="0"/>
              <a:t>The AVG # of a rides(Monthly) - &gt; derived by simply getting the AVG() of rides within the entire dataset on a monthly basis</a:t>
            </a:r>
          </a:p>
          <a:p>
            <a:pPr>
              <a:buFont typeface="Open Sans"/>
              <a:buAutoNum type="arabicPeriod"/>
            </a:pPr>
            <a:endParaRPr lang="en" sz="1600" b="1" dirty="0"/>
          </a:p>
          <a:p>
            <a:pPr>
              <a:buFont typeface="Open Sans"/>
              <a:buAutoNum type="arabicPeriod"/>
            </a:pPr>
            <a:r>
              <a:rPr lang="en" b="1" dirty="0"/>
              <a:t>The AVG # of a rides(Quarterly) - &gt; derived by simply getting the AVG() of rides within the entire dataset on a quarterly basis</a:t>
            </a:r>
          </a:p>
          <a:p>
            <a:pPr>
              <a:buFont typeface="Open Sans"/>
              <a:buAutoNum type="arabicPeriod"/>
            </a:pPr>
            <a:endParaRPr lang="en"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FD80F-7FDB-4160-AF76-18FEE470C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45" y="293915"/>
            <a:ext cx="7242600" cy="783772"/>
          </a:xfrm>
        </p:spPr>
        <p:txBody>
          <a:bodyPr/>
          <a:lstStyle/>
          <a:p>
            <a:r>
              <a:rPr lang="en-CA" sz="2000" b="1" dirty="0"/>
              <a:t>KPI Selections : Continuation </a:t>
            </a:r>
            <a:endParaRPr lang="en-US" sz="20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96FDF2-613B-44FA-ADF8-68BB505E7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945" y="1077686"/>
            <a:ext cx="7242600" cy="7863113"/>
          </a:xfrm>
        </p:spPr>
        <p:txBody>
          <a:bodyPr/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How would you calculate these KPI(s) using the available event data logs?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 dirty="0"/>
              <a:t># of users daily  -&gt; this could be derived by having a ‘COUNT DISTINCT’ of the rides per day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 dirty="0"/>
              <a:t> The Frequency of rides per neighbourhoods - &gt; this be derived by getting the over-all tally of rides per neighbourhood and then getting both the SUM() and AVG()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 dirty="0"/>
              <a:t> The AVG # of a rides(Daily) - &gt; derived by simply getting the AVG() of rides within the entire dataset on a daily basis</a:t>
            </a:r>
          </a:p>
          <a:p>
            <a:pPr>
              <a:buFont typeface="Open Sans"/>
              <a:buAutoNum type="arabicPeriod"/>
            </a:pPr>
            <a:r>
              <a:rPr lang="en" b="1" dirty="0"/>
              <a:t>The AVG # of a rides(Weekly) - &gt; derived by simply getting the AVG() of rides within the entire dataset on a weekly basis</a:t>
            </a:r>
          </a:p>
          <a:p>
            <a:pPr>
              <a:buFont typeface="Open Sans"/>
              <a:buAutoNum type="arabicPeriod"/>
            </a:pPr>
            <a:r>
              <a:rPr lang="en" b="1" dirty="0"/>
              <a:t>The AVG # of a rides(Monthly) - &gt; derived by simply getting the AVG() of rides within the entire dataset on a monthly basis</a:t>
            </a:r>
          </a:p>
          <a:p>
            <a:pPr>
              <a:buFont typeface="Open Sans"/>
              <a:buAutoNum type="arabicPeriod"/>
            </a:pPr>
            <a:r>
              <a:rPr lang="en" b="1" dirty="0"/>
              <a:t>The AVG # of a rides(Quarterly) - &gt; derived by simply getting the AVG() of rides within the entire dataset on a quarterly basis</a:t>
            </a:r>
          </a:p>
          <a:p>
            <a:pPr>
              <a:buFont typeface="Open Sans"/>
              <a:buAutoNum type="arabicPeriod"/>
            </a:pPr>
            <a:endParaRPr lang="en" b="1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736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9C465-AD7C-421E-AE20-6B567BBAD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45" y="141515"/>
            <a:ext cx="7242600" cy="620486"/>
          </a:xfrm>
        </p:spPr>
        <p:txBody>
          <a:bodyPr/>
          <a:lstStyle/>
          <a:p>
            <a:pPr algn="ctr"/>
            <a:r>
              <a:rPr lang="en-CA" sz="2400" b="1" dirty="0"/>
              <a:t>KPI Selections: Continuation 2</a:t>
            </a:r>
            <a:endParaRPr lang="en-US" sz="24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4D4E8-CE98-4C22-BDC8-101DA0C28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945" y="762002"/>
            <a:ext cx="7242600" cy="8426128"/>
          </a:xfrm>
        </p:spPr>
        <p:txBody>
          <a:bodyPr/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List other KPIs that might be important to </a:t>
            </a:r>
            <a:r>
              <a:rPr lang="en-US" dirty="0" err="1"/>
              <a:t>Flyber</a:t>
            </a:r>
            <a:r>
              <a:rPr lang="en-US" dirty="0"/>
              <a:t> but are not calculable based on available data: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1. I would focus on qualitative data. This would come in the form of results yielded from UX research &amp; surveys. Some of these are: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‘On a scale of 1 to 10, 10 being the highest. How satisfied are you with </a:t>
            </a:r>
            <a:r>
              <a:rPr lang="en-US" b="1" dirty="0" err="1"/>
              <a:t>Flyber’s</a:t>
            </a:r>
            <a:r>
              <a:rPr lang="en-US" b="1" dirty="0"/>
              <a:t> services’?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b="1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Another qualitative question: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2. Are you highly likely to recommend </a:t>
            </a:r>
            <a:r>
              <a:rPr lang="en-US" b="1" dirty="0" err="1"/>
              <a:t>Flyber</a:t>
            </a:r>
            <a:r>
              <a:rPr lang="en-US" b="1" dirty="0"/>
              <a:t> to your </a:t>
            </a:r>
            <a:r>
              <a:rPr lang="en-US" b="1" dirty="0" err="1"/>
              <a:t>family,friends</a:t>
            </a:r>
            <a:r>
              <a:rPr lang="en-US" b="1" dirty="0"/>
              <a:t> and/or colleagues? If Yes, why? If No, we’d like to know where to improve.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Quantitative metrics: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3. The AVG wait times for passengers since a </a:t>
            </a:r>
            <a:r>
              <a:rPr lang="en-US" b="1" dirty="0" err="1"/>
              <a:t>Flyber</a:t>
            </a:r>
            <a:r>
              <a:rPr lang="en-US" b="1" dirty="0"/>
              <a:t> driver/pilot acknowledges (ACK) the </a:t>
            </a:r>
            <a:r>
              <a:rPr lang="en-US" b="1" dirty="0" err="1"/>
              <a:t>ride_request</a:t>
            </a:r>
            <a:endParaRPr lang="en-US" b="1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b="1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4. The AVG ride cancellations per:  day/week / month/quarterly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b="1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5. The AVG Duration of rides per: day/weekly/monthly/quarterly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AutoNum type="arabicPeriod" startAt="3"/>
            </a:pPr>
            <a:endParaRPr lang="en-US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438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5"/>
          <p:cNvSpPr/>
          <p:nvPr/>
        </p:nvSpPr>
        <p:spPr>
          <a:xfrm>
            <a:off x="6550350" y="8740400"/>
            <a:ext cx="1060200" cy="6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8" name="Google Shape;20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3469810"/>
            <a:ext cx="7772401" cy="446258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55"/>
          <p:cNvSpPr txBox="1">
            <a:spLocks noGrp="1"/>
          </p:cNvSpPr>
          <p:nvPr>
            <p:ph type="title"/>
          </p:nvPr>
        </p:nvSpPr>
        <p:spPr>
          <a:xfrm>
            <a:off x="264945" y="270971"/>
            <a:ext cx="7242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2E3D49"/>
                </a:solidFill>
              </a:rPr>
              <a:t>Describe the First Multivariate Experiment</a:t>
            </a:r>
            <a:endParaRPr sz="4000" b="1">
              <a:solidFill>
                <a:srgbClr val="2E3D4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55"/>
          <p:cNvSpPr txBox="1">
            <a:spLocks noGrp="1"/>
          </p:cNvSpPr>
          <p:nvPr>
            <p:ph type="body" idx="1"/>
          </p:nvPr>
        </p:nvSpPr>
        <p:spPr>
          <a:xfrm>
            <a:off x="264945" y="1945791"/>
            <a:ext cx="7242600" cy="62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1800"/>
              <a:buChar char="●"/>
            </a:pPr>
            <a:r>
              <a:rPr lang="en" dirty="0">
                <a:solidFill>
                  <a:srgbClr val="525C65"/>
                </a:solidFill>
                <a:highlight>
                  <a:schemeClr val="lt1"/>
                </a:highlight>
              </a:rPr>
              <a:t>Describe the elements tested during the multivariate experiment. You can use the image below when referencing the tests</a:t>
            </a: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br>
              <a:rPr lang="en" sz="2200" i="1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</a:b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D2B217-99B9-4408-B6AE-619C459507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9607" y="2661801"/>
            <a:ext cx="2100943" cy="1456303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E0BAD39E-F47C-40B9-A2ED-64295C4414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850" y="7663542"/>
            <a:ext cx="1858810" cy="20499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6"/>
          <p:cNvSpPr txBox="1">
            <a:spLocks noGrp="1"/>
          </p:cNvSpPr>
          <p:nvPr>
            <p:ph type="title"/>
          </p:nvPr>
        </p:nvSpPr>
        <p:spPr>
          <a:xfrm>
            <a:off x="264945" y="266700"/>
            <a:ext cx="7242600" cy="17234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2E3D49"/>
                </a:solidFill>
              </a:rPr>
              <a:t>Review Multivariate Test Results: Visualization</a:t>
            </a:r>
            <a:endParaRPr sz="4000" b="1" dirty="0">
              <a:solidFill>
                <a:srgbClr val="2E3D49"/>
              </a:solidFill>
            </a:endParaRPr>
          </a:p>
        </p:txBody>
      </p:sp>
      <p:sp>
        <p:nvSpPr>
          <p:cNvPr id="216" name="Google Shape;216;p56"/>
          <p:cNvSpPr txBox="1">
            <a:spLocks noGrp="1"/>
          </p:cNvSpPr>
          <p:nvPr>
            <p:ph type="body" idx="1"/>
          </p:nvPr>
        </p:nvSpPr>
        <p:spPr>
          <a:xfrm>
            <a:off x="264945" y="1841500"/>
            <a:ext cx="7242600" cy="6974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Char char="●"/>
            </a:pPr>
            <a:r>
              <a:rPr lang="en" sz="2200" dirty="0">
                <a:solidFill>
                  <a:srgbClr val="525C65"/>
                </a:solidFill>
                <a:highlight>
                  <a:srgbClr val="FFFFFF"/>
                </a:highlight>
              </a:rPr>
              <a:t>Provide a visual representation of the impact of the experiment on the conversion rate of users booking a flight (out of all users opening the app)</a:t>
            </a:r>
            <a:br>
              <a:rPr lang="en" sz="2200" dirty="0">
                <a:solidFill>
                  <a:srgbClr val="525C65"/>
                </a:solidFill>
                <a:highlight>
                  <a:srgbClr val="FFFFFF"/>
                </a:highlight>
              </a:rPr>
            </a:br>
            <a:endParaRPr lang="en" sz="2200" dirty="0">
              <a:solidFill>
                <a:srgbClr val="525C65"/>
              </a:solidFill>
              <a:highlight>
                <a:srgbClr val="FFFFFF"/>
              </a:highlight>
            </a:endParaRP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Clr>
                <a:srgbClr val="525C65"/>
              </a:buClr>
              <a:buSzPts val="2200"/>
              <a:buNone/>
            </a:pPr>
            <a:r>
              <a:rPr lang="en" sz="2200" dirty="0">
                <a:solidFill>
                  <a:srgbClr val="525C65"/>
                </a:solidFill>
                <a:highlight>
                  <a:srgbClr val="FFFFFF"/>
                </a:highlight>
              </a:rPr>
              <a:t> </a:t>
            </a:r>
            <a:endParaRPr sz="2200" dirty="0">
              <a:solidFill>
                <a:srgbClr val="525C65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br>
              <a:rPr lang="en" sz="2200" i="1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</a:br>
            <a:endParaRPr lang="en"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17" name="Google Shape;217;p56"/>
          <p:cNvSpPr/>
          <p:nvPr/>
        </p:nvSpPr>
        <p:spPr>
          <a:xfrm>
            <a:off x="6550350" y="8740400"/>
            <a:ext cx="1060200" cy="6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F04410D-A328-4168-AAB6-63EA1DB78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62065"/>
            <a:ext cx="7772400" cy="1967135"/>
          </a:xfrm>
          <a:prstGeom prst="rect">
            <a:avLst/>
          </a:prstGeom>
        </p:spPr>
      </p:pic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7D912EB6-1068-4543-8BFA-7DDB4BB46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850" y="5394474"/>
            <a:ext cx="7562913" cy="415592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7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 dirty="0">
                <a:solidFill>
                  <a:srgbClr val="2E3D49"/>
                </a:solidFill>
              </a:rPr>
              <a:t>Review Multivariate Test Results: Significance Test</a:t>
            </a:r>
            <a:endParaRPr sz="3600" b="1" dirty="0">
              <a:solidFill>
                <a:srgbClr val="2E3D49"/>
              </a:solidFill>
            </a:endParaRPr>
          </a:p>
        </p:txBody>
      </p:sp>
      <p:sp>
        <p:nvSpPr>
          <p:cNvPr id="223" name="Google Shape;223;p57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9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25C65"/>
                </a:solidFill>
                <a:highlight>
                  <a:schemeClr val="lt1"/>
                </a:highlight>
              </a:rPr>
              <a:t>Determine if there was a significant difference between the experiments and control states.</a:t>
            </a:r>
            <a:endParaRPr sz="20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457200" lvl="0" indent="-36830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Char char="●"/>
            </a:pPr>
            <a:r>
              <a:rPr lang="en" sz="2000" dirty="0">
                <a:solidFill>
                  <a:srgbClr val="525C65"/>
                </a:solidFill>
                <a:highlight>
                  <a:srgbClr val="FFFFFF"/>
                </a:highlight>
              </a:rPr>
              <a:t>Explain </a:t>
            </a:r>
            <a:r>
              <a:rPr lang="en" sz="2000" dirty="0">
                <a:solidFill>
                  <a:srgbClr val="3C4043"/>
                </a:solidFill>
                <a:highlight>
                  <a:srgbClr val="FFFFFF"/>
                </a:highlight>
              </a:rPr>
              <a:t>how you would perform a t-test to determine if the experimental results had a greater impact on the booking conversion rate than the control state</a:t>
            </a:r>
          </a:p>
          <a:p>
            <a:pPr marL="457200" lvl="0" indent="-368300" algn="l" rtl="0">
              <a:spcBef>
                <a:spcPts val="1600"/>
              </a:spcBef>
              <a:spcAft>
                <a:spcPts val="0"/>
              </a:spcAft>
              <a:buClr>
                <a:srgbClr val="525C65"/>
              </a:buClr>
              <a:buSzPts val="2200"/>
              <a:buChar char="●"/>
            </a:pPr>
            <a:endParaRPr lang="en" sz="2000" dirty="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marL="114300" indent="0" algn="l">
              <a:buNone/>
            </a:pPr>
            <a:r>
              <a:rPr lang="en-US" sz="1600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Below are the steps that I would undertake in performing this :</a:t>
            </a:r>
          </a:p>
          <a:p>
            <a:pPr marL="114300" indent="0" algn="l">
              <a:buNone/>
            </a:pPr>
            <a:endParaRPr lang="en-US" sz="1600" b="0" i="0" dirty="0">
              <a:solidFill>
                <a:srgbClr val="11161A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US" sz="1600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I will be conducting A / B Testing, A / B Testing, and  here’s the steps in performing each here’s the steps in performing each experiment:</a:t>
            </a:r>
          </a:p>
          <a:p>
            <a:pPr marL="114300" indent="0" algn="l">
              <a:buNone/>
            </a:pPr>
            <a:r>
              <a:rPr lang="en-US" sz="1600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1. I will pick one variable to test such as: </a:t>
            </a:r>
            <a:r>
              <a:rPr lang="en-US" sz="1600" b="1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search for a ride</a:t>
            </a:r>
            <a:r>
              <a:rPr lang="en-US" sz="1600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marL="114300" indent="0" algn="l">
              <a:buNone/>
            </a:pPr>
            <a:r>
              <a:rPr lang="en-US" sz="1600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2. I will identify our target goal such as: # of searches that translates into    a ride confirmation (</a:t>
            </a:r>
            <a:r>
              <a:rPr lang="en-US" sz="1600" b="0" i="0" dirty="0" err="1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ride_confirmed</a:t>
            </a:r>
            <a:r>
              <a:rPr lang="en-US" sz="1600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)</a:t>
            </a:r>
          </a:p>
          <a:p>
            <a:pPr marL="114300" indent="0" algn="l">
              <a:buNone/>
            </a:pPr>
            <a:r>
              <a:rPr lang="en-US" sz="1600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3. </a:t>
            </a:r>
            <a:r>
              <a:rPr lang="en-US" sz="1600" dirty="0">
                <a:solidFill>
                  <a:srgbClr val="11161A"/>
                </a:solidFill>
                <a:latin typeface="Open Sans" panose="020B0606030504020204" pitchFamily="34" charset="0"/>
              </a:rPr>
              <a:t>In 3</a:t>
            </a:r>
            <a:r>
              <a:rPr lang="en-US" sz="1600" baseline="30000" dirty="0">
                <a:solidFill>
                  <a:srgbClr val="11161A"/>
                </a:solidFill>
                <a:latin typeface="Open Sans" panose="020B0606030504020204" pitchFamily="34" charset="0"/>
              </a:rPr>
              <a:t>rd</a:t>
            </a:r>
            <a:r>
              <a:rPr lang="en-US" sz="1600" dirty="0">
                <a:solidFill>
                  <a:srgbClr val="11161A"/>
                </a:solidFill>
                <a:latin typeface="Open Sans" panose="020B0606030504020204" pitchFamily="34" charset="0"/>
              </a:rPr>
              <a:t> step, </a:t>
            </a:r>
            <a:r>
              <a:rPr lang="en-US" sz="1600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I will create a control group.</a:t>
            </a:r>
          </a:p>
          <a:p>
            <a:pPr marL="114300" indent="0" algn="l">
              <a:buNone/>
            </a:pPr>
            <a:r>
              <a:rPr lang="en-US" sz="1600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4. Next, I will split run A / B groups equally and randomly.</a:t>
            </a:r>
          </a:p>
          <a:p>
            <a:pPr marL="114300" indent="0" algn="l">
              <a:buNone/>
            </a:pPr>
            <a:endParaRPr lang="en-US" sz="1600" b="0" i="0" dirty="0">
              <a:solidFill>
                <a:srgbClr val="11161A"/>
              </a:solidFill>
              <a:effectLst/>
              <a:latin typeface="Open Sans" panose="020B0606030504020204" pitchFamily="34" charset="0"/>
            </a:endParaRPr>
          </a:p>
          <a:p>
            <a:pPr marL="114300" indent="0" algn="l">
              <a:buNone/>
            </a:pPr>
            <a:r>
              <a:rPr lang="en-US" sz="1600" b="0" i="0" dirty="0">
                <a:solidFill>
                  <a:srgbClr val="11161A"/>
                </a:solidFill>
                <a:effectLst/>
                <a:latin typeface="Open Sans" panose="020B0606030504020204" pitchFamily="34" charset="0"/>
              </a:rPr>
              <a:t>5. Then, I will decide how significant your results need to be (in this case it will be at 95%)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br>
              <a:rPr lang="en" sz="2200" i="1" dirty="0">
                <a:solidFill>
                  <a:srgbClr val="525C65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</a:b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200" i="1" dirty="0">
              <a:solidFill>
                <a:srgbClr val="525C65"/>
              </a:solidFill>
              <a:highlight>
                <a:srgbClr val="FFFFFF"/>
              </a:highlight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24" name="Google Shape;224;p57"/>
          <p:cNvSpPr/>
          <p:nvPr/>
        </p:nvSpPr>
        <p:spPr>
          <a:xfrm>
            <a:off x="6550350" y="8740400"/>
            <a:ext cx="1060200" cy="6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A914C-9C04-428C-9469-1F5364F93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45" y="348343"/>
            <a:ext cx="7242600" cy="566057"/>
          </a:xfrm>
        </p:spPr>
        <p:txBody>
          <a:bodyPr/>
          <a:lstStyle/>
          <a:p>
            <a:r>
              <a:rPr lang="en-CA" b="1" dirty="0"/>
              <a:t>Calculators for Experiments 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44B18-9991-4E31-98BE-9396F7F69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945" y="1164771"/>
            <a:ext cx="7242600" cy="7328658"/>
          </a:xfrm>
        </p:spPr>
        <p:txBody>
          <a:bodyPr/>
          <a:lstStyle/>
          <a:p>
            <a:r>
              <a:rPr lang="en-CA" b="1" dirty="0"/>
              <a:t>Experiment 1 and Control (1</a:t>
            </a:r>
            <a:r>
              <a:rPr lang="en-CA" b="1" baseline="30000" dirty="0"/>
              <a:t>st</a:t>
            </a:r>
            <a:r>
              <a:rPr lang="en-CA" b="1" dirty="0"/>
              <a:t> image) , Exp 2 and 3 (Below</a:t>
            </a:r>
            <a:r>
              <a:rPr lang="en-CA" dirty="0"/>
              <a:t>) </a:t>
            </a:r>
            <a:endParaRPr lang="en-US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39AEDCE-DCB5-453F-B619-76031F366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856" y="1564971"/>
            <a:ext cx="6702002" cy="2900566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0775DBF-6EFF-4ED5-A2D0-887D82C2C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5062972"/>
            <a:ext cx="7242600" cy="269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98395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2334</Words>
  <Application>Microsoft Office PowerPoint</Application>
  <PresentationFormat>Custom</PresentationFormat>
  <Paragraphs>186</Paragraphs>
  <Slides>27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Helvetica Neue</vt:lpstr>
      <vt:lpstr>Roboto</vt:lpstr>
      <vt:lpstr>Open Sans Light</vt:lpstr>
      <vt:lpstr>Arial</vt:lpstr>
      <vt:lpstr>Open Sans</vt:lpstr>
      <vt:lpstr>Calibri</vt:lpstr>
      <vt:lpstr>Simple Light</vt:lpstr>
      <vt:lpstr>Simple Light</vt:lpstr>
      <vt:lpstr>White</vt:lpstr>
      <vt:lpstr>PowerPoint Presentation</vt:lpstr>
      <vt:lpstr>PowerPoint Presentation</vt:lpstr>
      <vt:lpstr>Select KPIs for Flyber Analyses </vt:lpstr>
      <vt:lpstr>KPI Selections : Continuation </vt:lpstr>
      <vt:lpstr>KPI Selections: Continuation 2</vt:lpstr>
      <vt:lpstr>Describe the First Multivariate Experiment </vt:lpstr>
      <vt:lpstr>Review Multivariate Test Results: Visualization</vt:lpstr>
      <vt:lpstr>Review Multivariate Test Results: Significance Test</vt:lpstr>
      <vt:lpstr>Calculators for Experiments </vt:lpstr>
      <vt:lpstr>PowerPoint Presentation</vt:lpstr>
      <vt:lpstr>User Funnel</vt:lpstr>
      <vt:lpstr>User Segments</vt:lpstr>
      <vt:lpstr>User Segments: Further Explanations</vt:lpstr>
      <vt:lpstr>Segment Analysis of Funnel</vt:lpstr>
      <vt:lpstr>Segment Analysis of Funnel: 50 + years</vt:lpstr>
      <vt:lpstr>Segment Analysis of Funnel: 40 to 49</vt:lpstr>
      <vt:lpstr>Segment Analysis of Funnel: 30 to 39</vt:lpstr>
      <vt:lpstr>Segment Analysis of Funnel: 18 to 29</vt:lpstr>
      <vt:lpstr>SUMMARIZED FORMAT: Segment Analysis of Funnels</vt:lpstr>
      <vt:lpstr>Segment Analysis of Funnel: Continuation</vt:lpstr>
      <vt:lpstr>PowerPoint Presentation</vt:lpstr>
      <vt:lpstr>Review Qualitative Data</vt:lpstr>
      <vt:lpstr>Qualitative Data: ‘Quotes from users’ </vt:lpstr>
      <vt:lpstr>Suggested Features &amp; Experimentation Plan</vt:lpstr>
      <vt:lpstr>Suggested Features &amp; Experimentation Plan</vt:lpstr>
      <vt:lpstr>PowerPoint Presentation</vt:lpstr>
      <vt:lpstr>Additional Info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Frederick Zoreta</dc:creator>
  <cp:lastModifiedBy>Frederick Zoreta</cp:lastModifiedBy>
  <cp:revision>8</cp:revision>
  <dcterms:created xsi:type="dcterms:W3CDTF">2020-12-16T00:01:10Z</dcterms:created>
  <dcterms:modified xsi:type="dcterms:W3CDTF">2020-12-16T00:43:44Z</dcterms:modified>
</cp:coreProperties>
</file>

<file path=docProps/thumbnail.jpeg>
</file>